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1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9" r:id="rId3"/>
    <p:sldId id="280" r:id="rId4"/>
    <p:sldId id="277" r:id="rId5"/>
  </p:sldIdLst>
  <p:sldSz cx="6858000" cy="9906000" type="A4"/>
  <p:notesSz cx="9942513" cy="14371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9">
          <p15:clr>
            <a:srgbClr val="A4A3A4"/>
          </p15:clr>
        </p15:guide>
        <p15:guide id="2" orient="horz" pos="3120">
          <p15:clr>
            <a:srgbClr val="A4A3A4"/>
          </p15:clr>
        </p15:guide>
        <p15:guide id="3" orient="horz" pos="172">
          <p15:clr>
            <a:srgbClr val="A4A3A4"/>
          </p15:clr>
        </p15:guide>
        <p15:guide id="4" orient="horz" pos="2984">
          <p15:clr>
            <a:srgbClr val="A4A3A4"/>
          </p15:clr>
        </p15:guide>
        <p15:guide id="5" orient="horz" pos="988">
          <p15:clr>
            <a:srgbClr val="A4A3A4"/>
          </p15:clr>
        </p15:guide>
        <p15:guide id="6" pos="2568">
          <p15:clr>
            <a:srgbClr val="A4A3A4"/>
          </p15:clr>
        </p15:guide>
        <p15:guide id="7" pos="210">
          <p15:clr>
            <a:srgbClr val="A4A3A4"/>
          </p15:clr>
        </p15:guide>
        <p15:guide id="8" pos="4110">
          <p15:clr>
            <a:srgbClr val="A4A3A4"/>
          </p15:clr>
        </p15:guide>
        <p15:guide id="9" pos="4319">
          <p15:clr>
            <a:srgbClr val="A4A3A4"/>
          </p15:clr>
        </p15:guide>
        <p15:guide id="10" pos="2069">
          <p15:clr>
            <a:srgbClr val="A4A3A4"/>
          </p15:clr>
        </p15:guide>
        <p15:guide id="11" pos="1979">
          <p15:clr>
            <a:srgbClr val="A4A3A4"/>
          </p15:clr>
        </p15:guide>
        <p15:guide id="12" pos="2160">
          <p15:clr>
            <a:srgbClr val="A4A3A4"/>
          </p15:clr>
        </p15:guide>
        <p15:guide id="13" orient="horz">
          <p15:clr>
            <a:srgbClr val="A4A3A4"/>
          </p15:clr>
        </p15:guide>
        <p15:guide id="14" pos="5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30A0"/>
    <a:srgbClr val="47D3CF"/>
    <a:srgbClr val="C80047"/>
    <a:srgbClr val="BD0B8E"/>
    <a:srgbClr val="00C8C3"/>
    <a:srgbClr val="CCAF0A"/>
    <a:srgbClr val="6EA0B0"/>
    <a:srgbClr val="EAEAE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18" autoAdjust="0"/>
    <p:restoredTop sz="94660"/>
  </p:normalViewPr>
  <p:slideViewPr>
    <p:cSldViewPr showGuides="1">
      <p:cViewPr varScale="1">
        <p:scale>
          <a:sx n="68" d="100"/>
          <a:sy n="68" d="100"/>
        </p:scale>
        <p:origin x="2875" y="43"/>
      </p:cViewPr>
      <p:guideLst>
        <p:guide orient="horz" pos="6239"/>
        <p:guide orient="horz" pos="3120"/>
        <p:guide orient="horz" pos="172"/>
        <p:guide orient="horz" pos="2984"/>
        <p:guide orient="horz" pos="988"/>
        <p:guide pos="2568"/>
        <p:guide pos="210"/>
        <p:guide pos="4110"/>
        <p:guide pos="4319"/>
        <p:guide pos="2069"/>
        <p:guide pos="1979"/>
        <p:guide pos="2160"/>
        <p:guide orient="horz"/>
        <p:guide pos="5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47D3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9D1-43DF-90D5-B458C046A08C}"/>
              </c:ext>
            </c:extLst>
          </c:dPt>
          <c:dPt>
            <c:idx val="1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29D1-43DF-90D5-B458C046A08C}"/>
              </c:ext>
            </c:extLst>
          </c:dPt>
          <c:dPt>
            <c:idx val="2"/>
            <c:invertIfNegative val="0"/>
            <c:bubble3D val="0"/>
            <c:spPr>
              <a:solidFill>
                <a:srgbClr val="47D3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9D1-43DF-90D5-B458C046A08C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29D1-43DF-90D5-B458C046A08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MARS_19</c:v>
                </c:pt>
                <c:pt idx="1">
                  <c:v>MARS_20</c:v>
                </c:pt>
                <c:pt idx="2">
                  <c:v>AVRIL_19</c:v>
                </c:pt>
                <c:pt idx="3">
                  <c:v>AVRIL_20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1175</c:v>
                </c:pt>
                <c:pt idx="1">
                  <c:v>627</c:v>
                </c:pt>
                <c:pt idx="2">
                  <c:v>1264</c:v>
                </c:pt>
                <c:pt idx="3">
                  <c:v>413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D1-43DF-90D5-B458C046A0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3183488"/>
        <c:axId val="483179224"/>
      </c:barChart>
      <c:catAx>
        <c:axId val="48318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83179224"/>
        <c:crosses val="autoZero"/>
        <c:auto val="1"/>
        <c:lblAlgn val="ctr"/>
        <c:lblOffset val="100"/>
        <c:noMultiLvlLbl val="0"/>
      </c:catAx>
      <c:valAx>
        <c:axId val="4831792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83183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spPr>
            <a:ln w="19050"/>
            <a:effectLst>
              <a:outerShdw blurRad="38100" sx="101000" sy="101000" algn="ctr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solidFill>
                <a:srgbClr val="C80047"/>
              </a:solidFill>
              <a:ln w="19050">
                <a:solidFill>
                  <a:srgbClr val="BD0B8E"/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4B3-471A-AD2B-B69193D8D8AF}"/>
              </c:ext>
            </c:extLst>
          </c:dPt>
          <c:dPt>
            <c:idx val="1"/>
            <c:bubble3D val="0"/>
            <c:spPr>
              <a:noFill/>
              <a:ln w="19050">
                <a:solidFill>
                  <a:schemeClr val="bg1"/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4B3-471A-AD2B-B69193D8D8AF}"/>
              </c:ext>
            </c:extLst>
          </c:dPt>
          <c:cat>
            <c:numRef>
              <c:f>Feuil1!$A$2:$A$3</c:f>
              <c:numCache>
                <c:formatCode>General</c:formatCode>
                <c:ptCount val="2"/>
              </c:numCache>
            </c:numRef>
          </c:cat>
          <c:val>
            <c:numRef>
              <c:f>Feuil1!$B$2:$B$3</c:f>
              <c:numCache>
                <c:formatCode>0%</c:formatCode>
                <c:ptCount val="2"/>
                <c:pt idx="0">
                  <c:v>0.05</c:v>
                </c:pt>
                <c:pt idx="1">
                  <c:v>0.95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4B3-471A-AD2B-B69193D8D8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spPr>
            <a:ln w="19050"/>
            <a:effectLst>
              <a:outerShdw blurRad="38100" sx="101000" sy="101000" algn="ctr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4"/>
              </a:solidFill>
              <a:ln w="19050">
                <a:solidFill>
                  <a:schemeClr val="accent4"/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38C-4351-B182-096A372E1CCA}"/>
              </c:ext>
            </c:extLst>
          </c:dPt>
          <c:dPt>
            <c:idx val="1"/>
            <c:bubble3D val="0"/>
            <c:spPr>
              <a:noFill/>
              <a:ln w="19050">
                <a:solidFill>
                  <a:schemeClr val="bg1"/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38C-4351-B182-096A372E1CCA}"/>
              </c:ext>
            </c:extLst>
          </c:dPt>
          <c:cat>
            <c:numRef>
              <c:f>Feuil1!$A$2:$A$3</c:f>
              <c:numCache>
                <c:formatCode>General</c:formatCode>
                <c:ptCount val="2"/>
              </c:numCache>
            </c:numRef>
          </c:cat>
          <c:val>
            <c:numRef>
              <c:f>Feuil1!$B$2:$B$3</c:f>
              <c:numCache>
                <c:formatCode>0%</c:formatCode>
                <c:ptCount val="2"/>
                <c:pt idx="0">
                  <c:v>0.56999999999999995</c:v>
                </c:pt>
                <c:pt idx="1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38C-4351-B182-096A372E1C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9300400982848178"/>
          <c:y val="7.8041666666666662E-2"/>
          <c:w val="0.3761718010079263"/>
          <c:h val="0.7930996154934846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mars &amp; avril 2019</c:v>
                </c:pt>
              </c:strCache>
            </c:strRef>
          </c:tx>
          <c:spPr>
            <a:solidFill>
              <a:srgbClr val="00C8C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Feuil1!$A$2:$A$10</c:f>
              <c:strCache>
                <c:ptCount val="9"/>
                <c:pt idx="0">
                  <c:v>Transports et entreposage</c:v>
                </c:pt>
                <c:pt idx="1">
                  <c:v>Activités scientifiques et techniques</c:v>
                </c:pt>
                <c:pt idx="2">
                  <c:v>Promotion et activité immobilières</c:v>
                </c:pt>
                <c:pt idx="3">
                  <c:v>Services aux personnes</c:v>
                </c:pt>
                <c:pt idx="4">
                  <c:v>Activités financières et d'assurance</c:v>
                </c:pt>
                <c:pt idx="5">
                  <c:v>Information et communication</c:v>
                </c:pt>
                <c:pt idx="6">
                  <c:v>Automobiles - Motos (hors commerce)</c:v>
                </c:pt>
                <c:pt idx="7">
                  <c:v>Soins esthétiques</c:v>
                </c:pt>
                <c:pt idx="8">
                  <c:v>Intermédiaires du commerce</c:v>
                </c:pt>
              </c:strCache>
            </c:strRef>
          </c:cat>
          <c:val>
            <c:numRef>
              <c:f>Feuil1!$B$2:$B$10</c:f>
              <c:numCache>
                <c:formatCode>General</c:formatCode>
                <c:ptCount val="9"/>
                <c:pt idx="0">
                  <c:v>513</c:v>
                </c:pt>
                <c:pt idx="1">
                  <c:v>334</c:v>
                </c:pt>
                <c:pt idx="2">
                  <c:v>109</c:v>
                </c:pt>
                <c:pt idx="3">
                  <c:v>79</c:v>
                </c:pt>
                <c:pt idx="4">
                  <c:v>99</c:v>
                </c:pt>
                <c:pt idx="5">
                  <c:v>67</c:v>
                </c:pt>
                <c:pt idx="6">
                  <c:v>44</c:v>
                </c:pt>
                <c:pt idx="7">
                  <c:v>36</c:v>
                </c:pt>
                <c:pt idx="8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5E-4322-8196-FFF63426D758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mars &amp; avril 2020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rgbClr val="7030A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Feuil1!$A$2:$A$10</c:f>
              <c:strCache>
                <c:ptCount val="9"/>
                <c:pt idx="0">
                  <c:v>Transports et entreposage</c:v>
                </c:pt>
                <c:pt idx="1">
                  <c:v>Activités scientifiques et techniques</c:v>
                </c:pt>
                <c:pt idx="2">
                  <c:v>Promotion et activité immobilières</c:v>
                </c:pt>
                <c:pt idx="3">
                  <c:v>Services aux personnes</c:v>
                </c:pt>
                <c:pt idx="4">
                  <c:v>Activités financières et d'assurance</c:v>
                </c:pt>
                <c:pt idx="5">
                  <c:v>Information et communication</c:v>
                </c:pt>
                <c:pt idx="6">
                  <c:v>Automobiles - Motos (hors commerce)</c:v>
                </c:pt>
                <c:pt idx="7">
                  <c:v>Soins esthétiques</c:v>
                </c:pt>
                <c:pt idx="8">
                  <c:v>Intermédiaires du commerce</c:v>
                </c:pt>
              </c:strCache>
            </c:strRef>
          </c:cat>
          <c:val>
            <c:numRef>
              <c:f>Feuil1!$C$2:$C$10</c:f>
              <c:numCache>
                <c:formatCode>General</c:formatCode>
                <c:ptCount val="9"/>
                <c:pt idx="0">
                  <c:v>174</c:v>
                </c:pt>
                <c:pt idx="1">
                  <c:v>167</c:v>
                </c:pt>
                <c:pt idx="2">
                  <c:v>74</c:v>
                </c:pt>
                <c:pt idx="3">
                  <c:v>61</c:v>
                </c:pt>
                <c:pt idx="4">
                  <c:v>49</c:v>
                </c:pt>
                <c:pt idx="5">
                  <c:v>28</c:v>
                </c:pt>
                <c:pt idx="6">
                  <c:v>18</c:v>
                </c:pt>
                <c:pt idx="7">
                  <c:v>13</c:v>
                </c:pt>
                <c:pt idx="8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5E-4322-8196-FFF63426D7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69812112"/>
        <c:axId val="669811128"/>
      </c:barChart>
      <c:catAx>
        <c:axId val="6698121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69811128"/>
        <c:crosses val="autoZero"/>
        <c:auto val="1"/>
        <c:lblAlgn val="ctr"/>
        <c:lblOffset val="100"/>
        <c:noMultiLvlLbl val="0"/>
      </c:catAx>
      <c:valAx>
        <c:axId val="669811128"/>
        <c:scaling>
          <c:orientation val="minMax"/>
          <c:max val="700"/>
          <c:min val="0"/>
        </c:scaling>
        <c:delete val="1"/>
        <c:axPos val="b"/>
        <c:numFmt formatCode="General" sourceLinked="1"/>
        <c:majorTickMark val="none"/>
        <c:minorTickMark val="none"/>
        <c:tickLblPos val="nextTo"/>
        <c:crossAx val="669812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9300400982848178"/>
          <c:y val="7.8041666666666662E-2"/>
          <c:w val="0.3761718010079263"/>
          <c:h val="0.7930996154934846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mars &amp; avril 2019</c:v>
                </c:pt>
              </c:strCache>
            </c:strRef>
          </c:tx>
          <c:spPr>
            <a:solidFill>
              <a:srgbClr val="00C8C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Feuil1!$A$2:$A$9</c:f>
              <c:strCache>
                <c:ptCount val="8"/>
                <c:pt idx="0">
                  <c:v>Services aux personnes</c:v>
                </c:pt>
                <c:pt idx="1">
                  <c:v>Automobiles - Motos</c:v>
                </c:pt>
                <c:pt idx="2">
                  <c:v>Equipement de la personne</c:v>
                </c:pt>
                <c:pt idx="3">
                  <c:v>Agences immobilières</c:v>
                </c:pt>
                <c:pt idx="4">
                  <c:v>Santé Beauté</c:v>
                </c:pt>
                <c:pt idx="5">
                  <c:v>Culture loisirs</c:v>
                </c:pt>
                <c:pt idx="6">
                  <c:v>Equipement de la maison</c:v>
                </c:pt>
                <c:pt idx="7">
                  <c:v>Alimentaire spécialisé</c:v>
                </c:pt>
              </c:strCache>
            </c:strRef>
          </c:cat>
          <c:val>
            <c:numRef>
              <c:f>Feuil1!$B$2:$B$9</c:f>
              <c:numCache>
                <c:formatCode>General</c:formatCode>
                <c:ptCount val="8"/>
                <c:pt idx="0">
                  <c:v>79</c:v>
                </c:pt>
                <c:pt idx="1">
                  <c:v>129</c:v>
                </c:pt>
                <c:pt idx="2">
                  <c:v>46</c:v>
                </c:pt>
                <c:pt idx="3">
                  <c:v>38</c:v>
                </c:pt>
                <c:pt idx="4">
                  <c:v>50</c:v>
                </c:pt>
                <c:pt idx="5">
                  <c:v>20</c:v>
                </c:pt>
                <c:pt idx="6">
                  <c:v>24</c:v>
                </c:pt>
                <c:pt idx="7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C2-4B62-8B38-85859983826E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mars &amp; avril 2020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rgbClr val="7030A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Feuil1!$A$2:$A$9</c:f>
              <c:strCache>
                <c:ptCount val="8"/>
                <c:pt idx="0">
                  <c:v>Services aux personnes</c:v>
                </c:pt>
                <c:pt idx="1">
                  <c:v>Automobiles - Motos</c:v>
                </c:pt>
                <c:pt idx="2">
                  <c:v>Equipement de la personne</c:v>
                </c:pt>
                <c:pt idx="3">
                  <c:v>Agences immobilières</c:v>
                </c:pt>
                <c:pt idx="4">
                  <c:v>Santé Beauté</c:v>
                </c:pt>
                <c:pt idx="5">
                  <c:v>Culture loisirs</c:v>
                </c:pt>
                <c:pt idx="6">
                  <c:v>Equipement de la maison</c:v>
                </c:pt>
                <c:pt idx="7">
                  <c:v>Alimentaire spécialisé</c:v>
                </c:pt>
              </c:strCache>
            </c:strRef>
          </c:cat>
          <c:val>
            <c:numRef>
              <c:f>Feuil1!$C$2:$C$9</c:f>
              <c:numCache>
                <c:formatCode>General</c:formatCode>
                <c:ptCount val="8"/>
                <c:pt idx="0">
                  <c:v>61</c:v>
                </c:pt>
                <c:pt idx="1">
                  <c:v>42</c:v>
                </c:pt>
                <c:pt idx="2">
                  <c:v>27</c:v>
                </c:pt>
                <c:pt idx="3">
                  <c:v>20</c:v>
                </c:pt>
                <c:pt idx="4">
                  <c:v>18</c:v>
                </c:pt>
                <c:pt idx="5">
                  <c:v>14</c:v>
                </c:pt>
                <c:pt idx="6">
                  <c:v>12</c:v>
                </c:pt>
                <c:pt idx="7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C2-4B62-8B38-8585998382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69812112"/>
        <c:axId val="669811128"/>
      </c:barChart>
      <c:catAx>
        <c:axId val="6698121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69811128"/>
        <c:crosses val="autoZero"/>
        <c:auto val="1"/>
        <c:lblAlgn val="ctr"/>
        <c:lblOffset val="100"/>
        <c:noMultiLvlLbl val="0"/>
      </c:catAx>
      <c:valAx>
        <c:axId val="669811128"/>
        <c:scaling>
          <c:orientation val="minMax"/>
          <c:max val="200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669812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spPr>
            <a:ln>
              <a:solidFill>
                <a:schemeClr val="bg1"/>
              </a:solidFill>
            </a:ln>
            <a:effectLst>
              <a:outerShdw blurRad="38100" sx="101000" sy="101000" algn="ctr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566-4831-BCE7-5E95DAC76201}"/>
              </c:ext>
            </c:extLst>
          </c:dPt>
          <c:dPt>
            <c:idx val="1"/>
            <c:bubble3D val="0"/>
            <c:spPr>
              <a:noFill/>
              <a:ln w="19050">
                <a:solidFill>
                  <a:schemeClr val="bg1"/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566-4831-BCE7-5E95DAC76201}"/>
              </c:ext>
            </c:extLst>
          </c:dPt>
          <c:cat>
            <c:numRef>
              <c:f>Feuil1!$A$2:$A$3</c:f>
              <c:numCache>
                <c:formatCode>General</c:formatCode>
                <c:ptCount val="2"/>
              </c:numCache>
            </c:numRef>
          </c:cat>
          <c:val>
            <c:numRef>
              <c:f>Feuil1!$B$2:$B$3</c:f>
              <c:numCache>
                <c:formatCode>0%</c:formatCode>
                <c:ptCount val="2"/>
                <c:pt idx="0">
                  <c:v>0.04</c:v>
                </c:pt>
                <c:pt idx="1">
                  <c:v>0.96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566-4831-BCE7-5E95DAC762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spPr>
            <a:ln>
              <a:solidFill>
                <a:schemeClr val="bg1"/>
              </a:solidFill>
            </a:ln>
            <a:effectLst>
              <a:outerShdw blurRad="38100" sx="101000" sy="101000" algn="ctr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189-4477-974A-0E9BBCF82E65}"/>
              </c:ext>
            </c:extLst>
          </c:dPt>
          <c:dPt>
            <c:idx val="1"/>
            <c:bubble3D val="0"/>
            <c:spPr>
              <a:noFill/>
              <a:ln w="19050">
                <a:solidFill>
                  <a:schemeClr val="bg1"/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189-4477-974A-0E9BBCF82E65}"/>
              </c:ext>
            </c:extLst>
          </c:dPt>
          <c:cat>
            <c:numRef>
              <c:f>Feuil1!$A$2:$A$3</c:f>
              <c:numCache>
                <c:formatCode>General</c:formatCode>
                <c:ptCount val="2"/>
              </c:numCache>
            </c:numRef>
          </c:cat>
          <c:val>
            <c:numRef>
              <c:f>Feuil1!$B$2:$B$3</c:f>
              <c:numCache>
                <c:formatCode>0%</c:formatCode>
                <c:ptCount val="2"/>
                <c:pt idx="0">
                  <c:v>0.04</c:v>
                </c:pt>
                <c:pt idx="1">
                  <c:v>0.96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189-4477-974A-0E9BBCF82E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spPr>
            <a:effectLst>
              <a:outerShdw blurRad="38100" sx="101000" sy="101000" algn="ctr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5"/>
              </a:solidFill>
              <a:ln>
                <a:solidFill>
                  <a:schemeClr val="accent5"/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B308-4A8E-94F8-686A45F06398}"/>
              </c:ext>
            </c:extLst>
          </c:dPt>
          <c:dPt>
            <c:idx val="1"/>
            <c:bubble3D val="0"/>
            <c:spPr>
              <a:noFill/>
              <a:ln w="19050">
                <a:solidFill>
                  <a:schemeClr val="bg1"/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308-4A8E-94F8-686A45F06398}"/>
              </c:ext>
            </c:extLst>
          </c:dPt>
          <c:cat>
            <c:numRef>
              <c:f>Feuil1!$A$2:$A$3</c:f>
              <c:numCache>
                <c:formatCode>General</c:formatCode>
                <c:ptCount val="2"/>
              </c:numCache>
            </c:numRef>
          </c:cat>
          <c:val>
            <c:numRef>
              <c:f>Feuil1!$B$2:$B$3</c:f>
              <c:numCache>
                <c:formatCode>0%</c:formatCode>
                <c:ptCount val="2"/>
                <c:pt idx="0">
                  <c:v>0.26</c:v>
                </c:pt>
                <c:pt idx="1">
                  <c:v>0.74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308-4A8E-94F8-686A45F063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spPr>
            <a:ln w="19050"/>
            <a:effectLst>
              <a:outerShdw blurRad="38100" sx="101000" sy="101000" algn="ctr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solidFill>
                <a:srgbClr val="C80047"/>
              </a:solidFill>
              <a:ln w="19050">
                <a:solidFill>
                  <a:srgbClr val="BD0B8E"/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EF0-4564-B9B8-1730F08F27C4}"/>
              </c:ext>
            </c:extLst>
          </c:dPt>
          <c:dPt>
            <c:idx val="1"/>
            <c:bubble3D val="0"/>
            <c:spPr>
              <a:noFill/>
              <a:ln w="19050">
                <a:solidFill>
                  <a:schemeClr val="bg1"/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EF0-4564-B9B8-1730F08F27C4}"/>
              </c:ext>
            </c:extLst>
          </c:dPt>
          <c:cat>
            <c:numRef>
              <c:f>Feuil1!$A$2:$A$3</c:f>
              <c:numCache>
                <c:formatCode>General</c:formatCode>
                <c:ptCount val="2"/>
              </c:numCache>
            </c:numRef>
          </c:cat>
          <c:val>
            <c:numRef>
              <c:f>Feuil1!$B$2:$B$3</c:f>
              <c:numCache>
                <c:formatCode>0%</c:formatCode>
                <c:ptCount val="2"/>
                <c:pt idx="0">
                  <c:v>0.05</c:v>
                </c:pt>
                <c:pt idx="1">
                  <c:v>0.95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EF0-4564-B9B8-1730F08F27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spPr>
            <a:ln w="19050"/>
            <a:effectLst>
              <a:outerShdw blurRad="38100" sx="101000" sy="101000" algn="ctr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4"/>
              </a:solidFill>
              <a:ln w="19050">
                <a:solidFill>
                  <a:schemeClr val="accent4"/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95C-4021-B943-13FD82630F7E}"/>
              </c:ext>
            </c:extLst>
          </c:dPt>
          <c:dPt>
            <c:idx val="1"/>
            <c:bubble3D val="0"/>
            <c:spPr>
              <a:noFill/>
              <a:ln w="19050">
                <a:solidFill>
                  <a:schemeClr val="bg1"/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95C-4021-B943-13FD82630F7E}"/>
              </c:ext>
            </c:extLst>
          </c:dPt>
          <c:cat>
            <c:numRef>
              <c:f>Feuil1!$A$2:$A$3</c:f>
              <c:numCache>
                <c:formatCode>General</c:formatCode>
                <c:ptCount val="2"/>
              </c:numCache>
            </c:numRef>
          </c:cat>
          <c:val>
            <c:numRef>
              <c:f>Feuil1!$B$2:$B$3</c:f>
              <c:numCache>
                <c:formatCode>0%</c:formatCode>
                <c:ptCount val="2"/>
                <c:pt idx="0">
                  <c:v>0.6</c:v>
                </c:pt>
                <c:pt idx="1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95C-4021-B943-13FD82630F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spPr>
            <a:ln>
              <a:solidFill>
                <a:schemeClr val="bg1"/>
              </a:solidFill>
            </a:ln>
            <a:effectLst>
              <a:outerShdw blurRad="38100" sx="101000" sy="101000" algn="ctr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33A-46FE-AEB1-3B5D36AA5A53}"/>
              </c:ext>
            </c:extLst>
          </c:dPt>
          <c:dPt>
            <c:idx val="1"/>
            <c:bubble3D val="0"/>
            <c:spPr>
              <a:noFill/>
              <a:ln w="19050">
                <a:solidFill>
                  <a:schemeClr val="bg1"/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33A-46FE-AEB1-3B5D36AA5A53}"/>
              </c:ext>
            </c:extLst>
          </c:dPt>
          <c:cat>
            <c:numRef>
              <c:f>Feuil1!$A$2:$A$3</c:f>
              <c:numCache>
                <c:formatCode>General</c:formatCode>
                <c:ptCount val="2"/>
              </c:numCache>
            </c:numRef>
          </c:cat>
          <c:val>
            <c:numRef>
              <c:f>Feuil1!$B$2:$B$3</c:f>
              <c:numCache>
                <c:formatCode>0%</c:formatCode>
                <c:ptCount val="2"/>
                <c:pt idx="0">
                  <c:v>0.05</c:v>
                </c:pt>
                <c:pt idx="1">
                  <c:v>0.95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33A-46FE-AEB1-3B5D36AA5A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spPr>
            <a:ln>
              <a:solidFill>
                <a:schemeClr val="bg1"/>
              </a:solidFill>
            </a:ln>
            <a:effectLst>
              <a:outerShdw blurRad="38100" sx="101000" sy="101000" algn="ctr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157-40D5-BDB0-9AD354B12BE6}"/>
              </c:ext>
            </c:extLst>
          </c:dPt>
          <c:dPt>
            <c:idx val="1"/>
            <c:bubble3D val="0"/>
            <c:spPr>
              <a:noFill/>
              <a:ln w="19050">
                <a:solidFill>
                  <a:schemeClr val="bg1"/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157-40D5-BDB0-9AD354B12BE6}"/>
              </c:ext>
            </c:extLst>
          </c:dPt>
          <c:cat>
            <c:numRef>
              <c:f>Feuil1!$A$2:$A$3</c:f>
              <c:numCache>
                <c:formatCode>General</c:formatCode>
                <c:ptCount val="2"/>
              </c:numCache>
            </c:numRef>
          </c:cat>
          <c:val>
            <c:numRef>
              <c:f>Feuil1!$B$2:$B$3</c:f>
              <c:numCache>
                <c:formatCode>0%</c:formatCode>
                <c:ptCount val="2"/>
                <c:pt idx="0">
                  <c:v>0.08</c:v>
                </c:pt>
                <c:pt idx="1">
                  <c:v>0.92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157-40D5-BDB0-9AD354B12B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spPr>
            <a:effectLst>
              <a:outerShdw blurRad="38100" sx="101000" sy="101000" algn="ctr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5"/>
              </a:solidFill>
              <a:ln>
                <a:solidFill>
                  <a:schemeClr val="accent5"/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F42-4ED0-93AC-456DC4255904}"/>
              </c:ext>
            </c:extLst>
          </c:dPt>
          <c:dPt>
            <c:idx val="1"/>
            <c:bubble3D val="0"/>
            <c:spPr>
              <a:noFill/>
              <a:ln w="19050">
                <a:solidFill>
                  <a:schemeClr val="bg1"/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F42-4ED0-93AC-456DC4255904}"/>
              </c:ext>
            </c:extLst>
          </c:dPt>
          <c:cat>
            <c:numRef>
              <c:f>Feuil1!$A$2:$A$3</c:f>
              <c:numCache>
                <c:formatCode>General</c:formatCode>
                <c:ptCount val="2"/>
              </c:numCache>
            </c:numRef>
          </c:cat>
          <c:val>
            <c:numRef>
              <c:f>Feuil1!$B$2:$B$3</c:f>
              <c:numCache>
                <c:formatCode>0%</c:formatCode>
                <c:ptCount val="2"/>
                <c:pt idx="0">
                  <c:v>0.24</c:v>
                </c:pt>
                <c:pt idx="1">
                  <c:v>0.76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F42-4ED0-93AC-456DC42559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95FD-96C2-413C-9F53-879597BB38D0}" type="datetimeFigureOut">
              <a:rPr lang="fr-FR" smtClean="0"/>
              <a:pPr/>
              <a:t>09/06/2020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1D573-E30C-4594-A93F-563B5328B0C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95FD-96C2-413C-9F53-879597BB38D0}" type="datetimeFigureOut">
              <a:rPr lang="fr-FR" smtClean="0"/>
              <a:pPr/>
              <a:t>09/06/2020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1D573-E30C-4594-A93F-563B5328B0C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95FD-96C2-413C-9F53-879597BB38D0}" type="datetimeFigureOut">
              <a:rPr lang="fr-FR" smtClean="0"/>
              <a:pPr/>
              <a:t>09/06/2020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1D573-E30C-4594-A93F-563B5328B0C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95FD-96C2-413C-9F53-879597BB38D0}" type="datetimeFigureOut">
              <a:rPr lang="fr-FR" smtClean="0"/>
              <a:pPr/>
              <a:t>09/06/2020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1D573-E30C-4594-A93F-563B5328B0C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95FD-96C2-413C-9F53-879597BB38D0}" type="datetimeFigureOut">
              <a:rPr lang="fr-FR" smtClean="0"/>
              <a:pPr/>
              <a:t>09/06/2020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1D573-E30C-4594-A93F-563B5328B0C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95FD-96C2-413C-9F53-879597BB38D0}" type="datetimeFigureOut">
              <a:rPr lang="fr-FR" smtClean="0"/>
              <a:pPr/>
              <a:t>09/06/2020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1D573-E30C-4594-A93F-563B5328B0C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95FD-96C2-413C-9F53-879597BB38D0}" type="datetimeFigureOut">
              <a:rPr lang="fr-FR" smtClean="0"/>
              <a:pPr/>
              <a:t>09/06/2020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1D573-E30C-4594-A93F-563B5328B0C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95FD-96C2-413C-9F53-879597BB38D0}" type="datetimeFigureOut">
              <a:rPr lang="fr-FR" smtClean="0"/>
              <a:pPr/>
              <a:t>09/06/2020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1D573-E30C-4594-A93F-563B5328B0C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95FD-96C2-413C-9F53-879597BB38D0}" type="datetimeFigureOut">
              <a:rPr lang="fr-FR" smtClean="0"/>
              <a:pPr/>
              <a:t>09/06/2020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1D573-E30C-4594-A93F-563B5328B0C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95FD-96C2-413C-9F53-879597BB38D0}" type="datetimeFigureOut">
              <a:rPr lang="fr-FR" smtClean="0"/>
              <a:pPr/>
              <a:t>09/06/2020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1D573-E30C-4594-A93F-563B5328B0C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95FD-96C2-413C-9F53-879597BB38D0}" type="datetimeFigureOut">
              <a:rPr lang="fr-FR" smtClean="0"/>
              <a:pPr/>
              <a:t>09/06/2020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1D573-E30C-4594-A93F-563B5328B0C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295FD-96C2-413C-9F53-879597BB38D0}" type="datetimeFigureOut">
              <a:rPr lang="fr-FR" smtClean="0"/>
              <a:pPr/>
              <a:t>09/06/2020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1D573-E30C-4594-A93F-563B5328B0C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13" Type="http://schemas.openxmlformats.org/officeDocument/2006/relationships/chart" Target="../charts/chart7.xml"/><Relationship Id="rId3" Type="http://schemas.openxmlformats.org/officeDocument/2006/relationships/chart" Target="../charts/chart2.xml"/><Relationship Id="rId7" Type="http://schemas.openxmlformats.org/officeDocument/2006/relationships/chart" Target="../charts/chart4.xml"/><Relationship Id="rId12" Type="http://schemas.openxmlformats.org/officeDocument/2006/relationships/image" Target="../media/image9.svg"/><Relationship Id="rId17" Type="http://schemas.openxmlformats.org/officeDocument/2006/relationships/chart" Target="../charts/chart11.xml"/><Relationship Id="rId2" Type="http://schemas.openxmlformats.org/officeDocument/2006/relationships/image" Target="../media/image4.png"/><Relationship Id="rId16" Type="http://schemas.openxmlformats.org/officeDocument/2006/relationships/chart" Target="../charts/chart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8.png"/><Relationship Id="rId5" Type="http://schemas.openxmlformats.org/officeDocument/2006/relationships/chart" Target="../charts/chart3.xml"/><Relationship Id="rId15" Type="http://schemas.openxmlformats.org/officeDocument/2006/relationships/chart" Target="../charts/chart9.xml"/><Relationship Id="rId10" Type="http://schemas.openxmlformats.org/officeDocument/2006/relationships/image" Target="../media/image7.png"/><Relationship Id="rId4" Type="http://schemas.openxmlformats.org/officeDocument/2006/relationships/image" Target="../media/image5.png"/><Relationship Id="rId9" Type="http://schemas.openxmlformats.org/officeDocument/2006/relationships/chart" Target="../charts/chart6.xml"/><Relationship Id="rId14" Type="http://schemas.openxmlformats.org/officeDocument/2006/relationships/chart" Target="../charts/char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Freeform 2"/>
          <p:cNvSpPr>
            <a:spLocks/>
          </p:cNvSpPr>
          <p:nvPr/>
        </p:nvSpPr>
        <p:spPr bwMode="auto">
          <a:xfrm>
            <a:off x="1668641" y="-6351"/>
            <a:ext cx="5436000" cy="3125694"/>
          </a:xfrm>
          <a:custGeom>
            <a:avLst/>
            <a:gdLst>
              <a:gd name="connsiteX0" fmla="*/ 0 w 10000"/>
              <a:gd name="connsiteY0" fmla="*/ 10000 h 10000"/>
              <a:gd name="connsiteX1" fmla="*/ 223 w 10000"/>
              <a:gd name="connsiteY1" fmla="*/ 24 h 10000"/>
              <a:gd name="connsiteX2" fmla="*/ 10000 w 10000"/>
              <a:gd name="connsiteY2" fmla="*/ 0 h 10000"/>
              <a:gd name="connsiteX3" fmla="*/ 9929 w 10000"/>
              <a:gd name="connsiteY3" fmla="*/ 8758 h 10000"/>
              <a:gd name="connsiteX4" fmla="*/ 9116 w 10000"/>
              <a:gd name="connsiteY4" fmla="*/ 8805 h 10000"/>
              <a:gd name="connsiteX5" fmla="*/ 7126 w 10000"/>
              <a:gd name="connsiteY5" fmla="*/ 8917 h 10000"/>
              <a:gd name="connsiteX6" fmla="*/ 4537 w 10000"/>
              <a:gd name="connsiteY6" fmla="*/ 9117 h 10000"/>
              <a:gd name="connsiteX7" fmla="*/ 1707 w 10000"/>
              <a:gd name="connsiteY7" fmla="*/ 9536 h 10000"/>
              <a:gd name="connsiteX8" fmla="*/ 0 w 10000"/>
              <a:gd name="connsiteY8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cubicBezTo>
                  <a:pt x="74" y="6675"/>
                  <a:pt x="149" y="3349"/>
                  <a:pt x="223" y="24"/>
                </a:cubicBezTo>
                <a:lnTo>
                  <a:pt x="10000" y="0"/>
                </a:lnTo>
                <a:cubicBezTo>
                  <a:pt x="9976" y="2919"/>
                  <a:pt x="9953" y="5839"/>
                  <a:pt x="9929" y="8758"/>
                </a:cubicBezTo>
                <a:lnTo>
                  <a:pt x="9116" y="8805"/>
                </a:lnTo>
                <a:lnTo>
                  <a:pt x="7126" y="8917"/>
                </a:lnTo>
                <a:lnTo>
                  <a:pt x="4537" y="9117"/>
                </a:lnTo>
                <a:lnTo>
                  <a:pt x="1707" y="9536"/>
                </a:lnTo>
                <a:lnTo>
                  <a:pt x="0" y="10000"/>
                </a:lnTo>
                <a:close/>
              </a:path>
            </a:pathLst>
          </a:custGeom>
          <a:solidFill>
            <a:schemeClr val="accent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56" name="Freeform 3"/>
          <p:cNvSpPr>
            <a:spLocks/>
          </p:cNvSpPr>
          <p:nvPr/>
        </p:nvSpPr>
        <p:spPr bwMode="auto">
          <a:xfrm>
            <a:off x="-47625" y="-6351"/>
            <a:ext cx="2381250" cy="3420000"/>
          </a:xfrm>
          <a:custGeom>
            <a:avLst/>
            <a:gdLst/>
            <a:ahLst/>
            <a:cxnLst>
              <a:cxn ang="0">
                <a:pos x="15" y="0"/>
              </a:cxn>
              <a:cxn ang="0">
                <a:pos x="3750" y="0"/>
              </a:cxn>
              <a:cxn ang="0">
                <a:pos x="3750" y="4170"/>
              </a:cxn>
              <a:cxn ang="0">
                <a:pos x="2685" y="4290"/>
              </a:cxn>
              <a:cxn ang="0">
                <a:pos x="1005" y="4530"/>
              </a:cxn>
              <a:cxn ang="0">
                <a:pos x="0" y="4695"/>
              </a:cxn>
              <a:cxn ang="0">
                <a:pos x="15" y="0"/>
              </a:cxn>
            </a:cxnLst>
            <a:rect l="0" t="0" r="r" b="b"/>
            <a:pathLst>
              <a:path w="3750" h="4695">
                <a:moveTo>
                  <a:pt x="15" y="0"/>
                </a:moveTo>
                <a:lnTo>
                  <a:pt x="3750" y="0"/>
                </a:lnTo>
                <a:lnTo>
                  <a:pt x="3750" y="4170"/>
                </a:lnTo>
                <a:lnTo>
                  <a:pt x="2685" y="4290"/>
                </a:lnTo>
                <a:lnTo>
                  <a:pt x="1005" y="4530"/>
                </a:lnTo>
                <a:lnTo>
                  <a:pt x="0" y="4695"/>
                </a:lnTo>
                <a:lnTo>
                  <a:pt x="15" y="0"/>
                </a:lnTo>
                <a:close/>
              </a:path>
            </a:pathLst>
          </a:custGeom>
          <a:solidFill>
            <a:schemeClr val="accent4"/>
          </a:solidFill>
          <a:ln>
            <a:noFill/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63" name="Freeform 5"/>
          <p:cNvSpPr>
            <a:spLocks noChangeAspect="1"/>
          </p:cNvSpPr>
          <p:nvPr/>
        </p:nvSpPr>
        <p:spPr bwMode="auto">
          <a:xfrm rot="804961" flipH="1">
            <a:off x="-1492715" y="1809373"/>
            <a:ext cx="10223076" cy="10296000"/>
          </a:xfrm>
          <a:custGeom>
            <a:avLst/>
            <a:gdLst/>
            <a:ahLst/>
            <a:cxnLst>
              <a:cxn ang="0">
                <a:pos x="513" y="0"/>
              </a:cxn>
              <a:cxn ang="0">
                <a:pos x="221" y="692"/>
              </a:cxn>
              <a:cxn ang="0">
                <a:pos x="0" y="1410"/>
              </a:cxn>
              <a:cxn ang="0">
                <a:pos x="692" y="1702"/>
              </a:cxn>
              <a:cxn ang="0">
                <a:pos x="1412" y="1924"/>
              </a:cxn>
              <a:cxn ang="0">
                <a:pos x="1705" y="1232"/>
              </a:cxn>
              <a:cxn ang="0">
                <a:pos x="1926" y="514"/>
              </a:cxn>
              <a:cxn ang="0">
                <a:pos x="1232" y="222"/>
              </a:cxn>
              <a:cxn ang="0">
                <a:pos x="513" y="0"/>
              </a:cxn>
            </a:cxnLst>
            <a:rect l="0" t="0" r="r" b="b"/>
            <a:pathLst>
              <a:path w="1926" h="1924">
                <a:moveTo>
                  <a:pt x="513" y="0"/>
                </a:moveTo>
                <a:cubicBezTo>
                  <a:pt x="513" y="0"/>
                  <a:pt x="332" y="388"/>
                  <a:pt x="221" y="692"/>
                </a:cubicBezTo>
                <a:cubicBezTo>
                  <a:pt x="110" y="997"/>
                  <a:pt x="0" y="1410"/>
                  <a:pt x="0" y="1410"/>
                </a:cubicBezTo>
                <a:cubicBezTo>
                  <a:pt x="0" y="1410"/>
                  <a:pt x="387" y="1591"/>
                  <a:pt x="692" y="1702"/>
                </a:cubicBezTo>
                <a:cubicBezTo>
                  <a:pt x="998" y="1814"/>
                  <a:pt x="1412" y="1924"/>
                  <a:pt x="1412" y="1924"/>
                </a:cubicBezTo>
                <a:cubicBezTo>
                  <a:pt x="1412" y="1924"/>
                  <a:pt x="1593" y="1538"/>
                  <a:pt x="1705" y="1232"/>
                </a:cubicBezTo>
                <a:cubicBezTo>
                  <a:pt x="1816" y="926"/>
                  <a:pt x="1926" y="514"/>
                  <a:pt x="1926" y="514"/>
                </a:cubicBezTo>
                <a:cubicBezTo>
                  <a:pt x="1926" y="514"/>
                  <a:pt x="1538" y="333"/>
                  <a:pt x="1232" y="222"/>
                </a:cubicBezTo>
                <a:cubicBezTo>
                  <a:pt x="927" y="111"/>
                  <a:pt x="513" y="0"/>
                  <a:pt x="513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  <a:round/>
            <a:headEnd/>
            <a:tailEnd/>
          </a:ln>
          <a:effectLst/>
        </p:spPr>
        <p:txBody>
          <a:bodyPr lIns="97539" tIns="48770" rIns="97539" bIns="48770"/>
          <a:lstStyle/>
          <a:p>
            <a:pPr>
              <a:defRPr/>
            </a:pPr>
            <a:endParaRPr lang="fr-FR" dirty="0">
              <a:latin typeface="+mn-lt"/>
            </a:endParaRPr>
          </a:p>
        </p:txBody>
      </p:sp>
      <p:sp>
        <p:nvSpPr>
          <p:cNvPr id="57" name="Triangle isocèle 56"/>
          <p:cNvSpPr/>
          <p:nvPr/>
        </p:nvSpPr>
        <p:spPr>
          <a:xfrm rot="5400000" flipV="1">
            <a:off x="2124000" y="477173"/>
            <a:ext cx="252000" cy="216000"/>
          </a:xfrm>
          <a:prstGeom prst="triangle">
            <a:avLst/>
          </a:prstGeom>
          <a:solidFill>
            <a:schemeClr val="accent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ZoneTexte 57"/>
          <p:cNvSpPr txBox="1"/>
          <p:nvPr/>
        </p:nvSpPr>
        <p:spPr>
          <a:xfrm>
            <a:off x="106459" y="271114"/>
            <a:ext cx="1749325" cy="985526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>
              <a:lnSpc>
                <a:spcPts val="3500"/>
              </a:lnSpc>
            </a:pPr>
            <a:r>
              <a:rPr lang="fr-FR" sz="2800" dirty="0">
                <a:solidFill>
                  <a:schemeClr val="bg1"/>
                </a:solidFill>
                <a:latin typeface="Bebas Neue" pitchFamily="34" charset="0"/>
                <a:ea typeface="Roboto" pitchFamily="2" charset="0"/>
              </a:rPr>
              <a:t>DEPARTEMENT</a:t>
            </a:r>
          </a:p>
          <a:p>
            <a:pPr>
              <a:lnSpc>
                <a:spcPts val="3500"/>
              </a:lnSpc>
            </a:pPr>
            <a:r>
              <a:rPr lang="fr-FR" sz="2800" dirty="0">
                <a:solidFill>
                  <a:schemeClr val="bg1"/>
                </a:solidFill>
                <a:latin typeface="Bebas Neue" pitchFamily="34" charset="0"/>
                <a:ea typeface="Roboto" pitchFamily="2" charset="0"/>
              </a:rPr>
              <a:t>GIRONDE</a:t>
            </a:r>
          </a:p>
        </p:txBody>
      </p:sp>
      <p:cxnSp>
        <p:nvCxnSpPr>
          <p:cNvPr id="60" name="Connecteur droit 59"/>
          <p:cNvCxnSpPr/>
          <p:nvPr/>
        </p:nvCxnSpPr>
        <p:spPr>
          <a:xfrm>
            <a:off x="188640" y="230160"/>
            <a:ext cx="1332000" cy="0"/>
          </a:xfrm>
          <a:prstGeom prst="line">
            <a:avLst/>
          </a:prstGeom>
          <a:ln w="508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61"/>
          <p:cNvCxnSpPr/>
          <p:nvPr/>
        </p:nvCxnSpPr>
        <p:spPr>
          <a:xfrm>
            <a:off x="206187" y="1266808"/>
            <a:ext cx="1152000" cy="0"/>
          </a:xfrm>
          <a:prstGeom prst="line">
            <a:avLst/>
          </a:prstGeom>
          <a:ln w="508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e 60"/>
          <p:cNvGrpSpPr/>
          <p:nvPr/>
        </p:nvGrpSpPr>
        <p:grpSpPr>
          <a:xfrm>
            <a:off x="1195000" y="2006092"/>
            <a:ext cx="899926" cy="554398"/>
            <a:chOff x="1169910" y="2075516"/>
            <a:chExt cx="899926" cy="554398"/>
          </a:xfrm>
        </p:grpSpPr>
        <p:grpSp>
          <p:nvGrpSpPr>
            <p:cNvPr id="3" name="Groupe 36"/>
            <p:cNvGrpSpPr/>
            <p:nvPr/>
          </p:nvGrpSpPr>
          <p:grpSpPr>
            <a:xfrm>
              <a:off x="1430137" y="2304000"/>
              <a:ext cx="486030" cy="325914"/>
              <a:chOff x="1139257" y="2145524"/>
              <a:chExt cx="486030" cy="325914"/>
            </a:xfrm>
          </p:grpSpPr>
          <p:sp>
            <p:nvSpPr>
              <p:cNvPr id="71" name="Forme libre 70"/>
              <p:cNvSpPr>
                <a:spLocks/>
              </p:cNvSpPr>
              <p:nvPr/>
            </p:nvSpPr>
            <p:spPr>
              <a:xfrm>
                <a:off x="1153727" y="2219438"/>
                <a:ext cx="432000" cy="252000"/>
              </a:xfrm>
              <a:custGeom>
                <a:avLst/>
                <a:gdLst>
                  <a:gd name="connsiteX0" fmla="*/ 0 w 922421"/>
                  <a:gd name="connsiteY0" fmla="*/ 0 h 613610"/>
                  <a:gd name="connsiteX1" fmla="*/ 922421 w 922421"/>
                  <a:gd name="connsiteY1" fmla="*/ 4010 h 613610"/>
                  <a:gd name="connsiteX2" fmla="*/ 906379 w 922421"/>
                  <a:gd name="connsiteY2" fmla="*/ 417095 h 613610"/>
                  <a:gd name="connsiteX3" fmla="*/ 553452 w 922421"/>
                  <a:gd name="connsiteY3" fmla="*/ 525379 h 613610"/>
                  <a:gd name="connsiteX4" fmla="*/ 232610 w 922421"/>
                  <a:gd name="connsiteY4" fmla="*/ 577516 h 613610"/>
                  <a:gd name="connsiteX5" fmla="*/ 4010 w 922421"/>
                  <a:gd name="connsiteY5" fmla="*/ 613610 h 613610"/>
                  <a:gd name="connsiteX6" fmla="*/ 0 w 922421"/>
                  <a:gd name="connsiteY6" fmla="*/ 0 h 613610"/>
                  <a:gd name="connsiteX0" fmla="*/ 0 w 922421"/>
                  <a:gd name="connsiteY0" fmla="*/ 0 h 613610"/>
                  <a:gd name="connsiteX1" fmla="*/ 922421 w 922421"/>
                  <a:gd name="connsiteY1" fmla="*/ 4010 h 613610"/>
                  <a:gd name="connsiteX2" fmla="*/ 906379 w 922421"/>
                  <a:gd name="connsiteY2" fmla="*/ 417095 h 613610"/>
                  <a:gd name="connsiteX3" fmla="*/ 553452 w 922421"/>
                  <a:gd name="connsiteY3" fmla="*/ 525379 h 613610"/>
                  <a:gd name="connsiteX4" fmla="*/ 232610 w 922421"/>
                  <a:gd name="connsiteY4" fmla="*/ 577516 h 613610"/>
                  <a:gd name="connsiteX5" fmla="*/ 4010 w 922421"/>
                  <a:gd name="connsiteY5" fmla="*/ 613610 h 613610"/>
                  <a:gd name="connsiteX6" fmla="*/ 0 w 922421"/>
                  <a:gd name="connsiteY6" fmla="*/ 0 h 613610"/>
                  <a:gd name="connsiteX0" fmla="*/ 0 w 922421"/>
                  <a:gd name="connsiteY0" fmla="*/ 0 h 613610"/>
                  <a:gd name="connsiteX1" fmla="*/ 922421 w 922421"/>
                  <a:gd name="connsiteY1" fmla="*/ 4010 h 613610"/>
                  <a:gd name="connsiteX2" fmla="*/ 906379 w 922421"/>
                  <a:gd name="connsiteY2" fmla="*/ 417095 h 613610"/>
                  <a:gd name="connsiteX3" fmla="*/ 553452 w 922421"/>
                  <a:gd name="connsiteY3" fmla="*/ 525379 h 613610"/>
                  <a:gd name="connsiteX4" fmla="*/ 4010 w 922421"/>
                  <a:gd name="connsiteY4" fmla="*/ 613610 h 613610"/>
                  <a:gd name="connsiteX5" fmla="*/ 0 w 922421"/>
                  <a:gd name="connsiteY5" fmla="*/ 0 h 613610"/>
                  <a:gd name="connsiteX0" fmla="*/ 0 w 922421"/>
                  <a:gd name="connsiteY0" fmla="*/ 0 h 613610"/>
                  <a:gd name="connsiteX1" fmla="*/ 922421 w 922421"/>
                  <a:gd name="connsiteY1" fmla="*/ 4010 h 613610"/>
                  <a:gd name="connsiteX2" fmla="*/ 906379 w 922421"/>
                  <a:gd name="connsiteY2" fmla="*/ 417095 h 613610"/>
                  <a:gd name="connsiteX3" fmla="*/ 472135 w 922421"/>
                  <a:gd name="connsiteY3" fmla="*/ 534162 h 613610"/>
                  <a:gd name="connsiteX4" fmla="*/ 4010 w 922421"/>
                  <a:gd name="connsiteY4" fmla="*/ 613610 h 613610"/>
                  <a:gd name="connsiteX5" fmla="*/ 0 w 922421"/>
                  <a:gd name="connsiteY5" fmla="*/ 0 h 613610"/>
                  <a:gd name="connsiteX0" fmla="*/ 0 w 922421"/>
                  <a:gd name="connsiteY0" fmla="*/ 0 h 613610"/>
                  <a:gd name="connsiteX1" fmla="*/ 922421 w 922421"/>
                  <a:gd name="connsiteY1" fmla="*/ 4010 h 613610"/>
                  <a:gd name="connsiteX2" fmla="*/ 906379 w 922421"/>
                  <a:gd name="connsiteY2" fmla="*/ 417095 h 613610"/>
                  <a:gd name="connsiteX3" fmla="*/ 472135 w 922421"/>
                  <a:gd name="connsiteY3" fmla="*/ 534162 h 613610"/>
                  <a:gd name="connsiteX4" fmla="*/ 4010 w 922421"/>
                  <a:gd name="connsiteY4" fmla="*/ 613610 h 613610"/>
                  <a:gd name="connsiteX5" fmla="*/ 0 w 922421"/>
                  <a:gd name="connsiteY5" fmla="*/ 0 h 613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22421" h="613610">
                    <a:moveTo>
                      <a:pt x="0" y="0"/>
                    </a:moveTo>
                    <a:lnTo>
                      <a:pt x="922421" y="4010"/>
                    </a:lnTo>
                    <a:lnTo>
                      <a:pt x="906379" y="417095"/>
                    </a:lnTo>
                    <a:cubicBezTo>
                      <a:pt x="788737" y="453190"/>
                      <a:pt x="576675" y="516414"/>
                      <a:pt x="472135" y="534162"/>
                    </a:cubicBezTo>
                    <a:lnTo>
                      <a:pt x="4010" y="613610"/>
                    </a:lnTo>
                    <a:cubicBezTo>
                      <a:pt x="2673" y="409073"/>
                      <a:pt x="1337" y="204537"/>
                      <a:pt x="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72" name="ZoneTexte 71"/>
              <p:cNvSpPr txBox="1"/>
              <p:nvPr/>
            </p:nvSpPr>
            <p:spPr>
              <a:xfrm>
                <a:off x="1139257" y="2145524"/>
                <a:ext cx="486030" cy="276999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spAutoFit/>
              </a:bodyPr>
              <a:lstStyle/>
              <a:p>
                <a:r>
                  <a:rPr lang="fr-FR" sz="1800" baseline="-25000" dirty="0">
                    <a:solidFill>
                      <a:schemeClr val="bg1"/>
                    </a:solidFill>
                    <a:latin typeface="Komikazoom" pitchFamily="2" charset="0"/>
                  </a:rPr>
                  <a:t>2020</a:t>
                </a:r>
              </a:p>
            </p:txBody>
          </p:sp>
        </p:grpSp>
        <p:sp>
          <p:nvSpPr>
            <p:cNvPr id="68" name="ZoneTexte 67"/>
            <p:cNvSpPr txBox="1"/>
            <p:nvPr/>
          </p:nvSpPr>
          <p:spPr>
            <a:xfrm>
              <a:off x="1169910" y="2075516"/>
              <a:ext cx="899926" cy="307777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400" dirty="0">
                  <a:solidFill>
                    <a:schemeClr val="accent5"/>
                  </a:solidFill>
                  <a:latin typeface="Bebas Neue" pitchFamily="34" charset="0"/>
                  <a:ea typeface="Roboto" pitchFamily="2" charset="0"/>
                </a:rPr>
                <a:t>Mars /avril</a:t>
              </a:r>
            </a:p>
          </p:txBody>
        </p:sp>
      </p:grpSp>
      <p:pic>
        <p:nvPicPr>
          <p:cNvPr id="73" name="Image 72" descr="carte33.png"/>
          <p:cNvPicPr>
            <a:picLocks noChangeAspect="1"/>
          </p:cNvPicPr>
          <p:nvPr/>
        </p:nvPicPr>
        <p:blipFill>
          <a:blip r:embed="rId2" cstate="print">
            <a:lum bright="70000" contrast="-70000"/>
          </a:blip>
          <a:stretch>
            <a:fillRect/>
          </a:stretch>
        </p:blipFill>
        <p:spPr>
          <a:xfrm>
            <a:off x="332656" y="1676776"/>
            <a:ext cx="1016129" cy="1260000"/>
          </a:xfrm>
          <a:prstGeom prst="rect">
            <a:avLst/>
          </a:prstGeom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5" name="Rectangle 74"/>
          <p:cNvSpPr/>
          <p:nvPr/>
        </p:nvSpPr>
        <p:spPr>
          <a:xfrm>
            <a:off x="5147019" y="306000"/>
            <a:ext cx="1407701" cy="273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spc="300" dirty="0">
                <a:solidFill>
                  <a:schemeClr val="accent4"/>
                </a:solidFill>
                <a:latin typeface="Bebas Neue" pitchFamily="34" charset="0"/>
              </a:rPr>
              <a:t>COLLECTION</a:t>
            </a:r>
            <a:endParaRPr lang="fr-FR" sz="1100" spc="300" dirty="0">
              <a:solidFill>
                <a:schemeClr val="accent4"/>
              </a:solidFill>
              <a:latin typeface="Bebas Neue" pitchFamily="34" charset="0"/>
            </a:endParaRPr>
          </a:p>
        </p:txBody>
      </p:sp>
      <p:grpSp>
        <p:nvGrpSpPr>
          <p:cNvPr id="4" name="Groupe 6"/>
          <p:cNvGrpSpPr/>
          <p:nvPr/>
        </p:nvGrpSpPr>
        <p:grpSpPr>
          <a:xfrm>
            <a:off x="3773274" y="364457"/>
            <a:ext cx="1273195" cy="133764"/>
            <a:chOff x="8952035" y="680240"/>
            <a:chExt cx="2227256" cy="234000"/>
          </a:xfrm>
          <a:noFill/>
        </p:grpSpPr>
        <p:sp>
          <p:nvSpPr>
            <p:cNvPr id="77" name="Ellipse 76"/>
            <p:cNvSpPr/>
            <p:nvPr/>
          </p:nvSpPr>
          <p:spPr>
            <a:xfrm>
              <a:off x="10945291" y="680240"/>
              <a:ext cx="234000" cy="234000"/>
            </a:xfrm>
            <a:prstGeom prst="ellipse">
              <a:avLst/>
            </a:prstGeom>
            <a:grp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8" name="Ellipse 77"/>
            <p:cNvSpPr/>
            <p:nvPr/>
          </p:nvSpPr>
          <p:spPr>
            <a:xfrm>
              <a:off x="10546639" y="680240"/>
              <a:ext cx="234000" cy="234000"/>
            </a:xfrm>
            <a:prstGeom prst="ellipse">
              <a:avLst/>
            </a:pr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9" name="Ellipse 78"/>
            <p:cNvSpPr/>
            <p:nvPr/>
          </p:nvSpPr>
          <p:spPr>
            <a:xfrm>
              <a:off x="10147988" y="680240"/>
              <a:ext cx="234000" cy="2340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80" name="Ellipse 10"/>
            <p:cNvSpPr/>
            <p:nvPr/>
          </p:nvSpPr>
          <p:spPr>
            <a:xfrm>
              <a:off x="9749337" y="680240"/>
              <a:ext cx="234000" cy="234000"/>
            </a:xfrm>
            <a:prstGeom prst="ellipse">
              <a:avLst/>
            </a:prstGeom>
            <a:grp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81" name="Ellipse 80"/>
            <p:cNvSpPr/>
            <p:nvPr/>
          </p:nvSpPr>
          <p:spPr>
            <a:xfrm>
              <a:off x="9350686" y="680240"/>
              <a:ext cx="234000" cy="234000"/>
            </a:xfrm>
            <a:prstGeom prst="ellipse">
              <a:avLst/>
            </a:pr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82" name="Ellipse 81"/>
            <p:cNvSpPr/>
            <p:nvPr/>
          </p:nvSpPr>
          <p:spPr>
            <a:xfrm>
              <a:off x="8952035" y="680240"/>
              <a:ext cx="234000" cy="234000"/>
            </a:xfrm>
            <a:prstGeom prst="ellipse">
              <a:avLst/>
            </a:prstGeom>
            <a:grp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83" name="ZoneTexte 82"/>
          <p:cNvSpPr txBox="1"/>
          <p:nvPr/>
        </p:nvSpPr>
        <p:spPr>
          <a:xfrm>
            <a:off x="2348880" y="994908"/>
            <a:ext cx="4695765" cy="49244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fr-FR" sz="3200" dirty="0">
                <a:solidFill>
                  <a:schemeClr val="bg1"/>
                </a:solidFill>
                <a:latin typeface="Komikazoom" pitchFamily="2" charset="0"/>
              </a:rPr>
              <a:t> </a:t>
            </a:r>
            <a:r>
              <a:rPr lang="fr-FR" sz="3000" dirty="0">
                <a:solidFill>
                  <a:schemeClr val="bg1"/>
                </a:solidFill>
                <a:latin typeface="Komikazoom" pitchFamily="2" charset="0"/>
              </a:rPr>
              <a:t>La création d’entreprises</a:t>
            </a:r>
          </a:p>
        </p:txBody>
      </p:sp>
      <p:sp>
        <p:nvSpPr>
          <p:cNvPr id="84" name="ZoneTexte 83"/>
          <p:cNvSpPr txBox="1"/>
          <p:nvPr/>
        </p:nvSpPr>
        <p:spPr>
          <a:xfrm>
            <a:off x="2348880" y="1584013"/>
            <a:ext cx="4166525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fr-FR" dirty="0">
                <a:solidFill>
                  <a:schemeClr val="bg1"/>
                </a:solidFill>
                <a:latin typeface="Komikazoom" pitchFamily="2" charset="0"/>
              </a:rPr>
              <a:t>Premières mesures de l’impact du </a:t>
            </a:r>
            <a:r>
              <a:rPr lang="fr-FR" dirty="0" err="1">
                <a:solidFill>
                  <a:schemeClr val="bg1"/>
                </a:solidFill>
                <a:latin typeface="Komikazoom" pitchFamily="2" charset="0"/>
              </a:rPr>
              <a:t>covid</a:t>
            </a:r>
            <a:r>
              <a:rPr lang="fr-FR" dirty="0">
                <a:solidFill>
                  <a:schemeClr val="bg1"/>
                </a:solidFill>
                <a:latin typeface="Komikazoom" pitchFamily="2" charset="0"/>
              </a:rPr>
              <a:t> 19</a:t>
            </a:r>
          </a:p>
        </p:txBody>
      </p:sp>
      <p:pic>
        <p:nvPicPr>
          <p:cNvPr id="85" name="Image 84" descr="Logo-pour-offic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01208" y="1928664"/>
            <a:ext cx="1235191" cy="1080000"/>
          </a:xfrm>
          <a:prstGeom prst="rect">
            <a:avLst/>
          </a:prstGeom>
          <a:ln>
            <a:noFill/>
          </a:ln>
          <a:effectLst/>
        </p:spPr>
      </p:pic>
      <p:grpSp>
        <p:nvGrpSpPr>
          <p:cNvPr id="5" name="Groupe 34"/>
          <p:cNvGrpSpPr/>
          <p:nvPr/>
        </p:nvGrpSpPr>
        <p:grpSpPr>
          <a:xfrm>
            <a:off x="241026" y="3512840"/>
            <a:ext cx="2880000" cy="4024179"/>
            <a:chOff x="468171" y="3232700"/>
            <a:chExt cx="2880000" cy="4024179"/>
          </a:xfrm>
        </p:grpSpPr>
        <p:sp>
          <p:nvSpPr>
            <p:cNvPr id="88" name="Rectangle 87"/>
            <p:cNvSpPr/>
            <p:nvPr/>
          </p:nvSpPr>
          <p:spPr>
            <a:xfrm>
              <a:off x="468171" y="3232700"/>
              <a:ext cx="2880000" cy="4024179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just">
                <a:spcAft>
                  <a:spcPts val="1200"/>
                </a:spcAft>
              </a:pPr>
              <a:r>
                <a:rPr lang="fr-FR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Bebas Neue" pitchFamily="34" charset="0"/>
                  <a:ea typeface="Roboto" pitchFamily="2" charset="0"/>
                </a:rPr>
                <a:t>UNE FORTE BAISSE DES CREATIONS</a:t>
              </a:r>
            </a:p>
            <a:p>
              <a:pPr algn="just">
                <a:spcAft>
                  <a:spcPts val="1200"/>
                </a:spcAft>
              </a:pPr>
              <a:endPara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itchFamily="34" charset="0"/>
                <a:ea typeface="Roboto" pitchFamily="2" charset="0"/>
              </a:endParaRPr>
            </a:p>
            <a:p>
              <a:pPr algn="just">
                <a:spcAft>
                  <a:spcPts val="1200"/>
                </a:spcAft>
              </a:pPr>
              <a:endPara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itchFamily="34" charset="0"/>
                <a:ea typeface="Roboto" pitchFamily="2" charset="0"/>
              </a:endParaRPr>
            </a:p>
            <a:p>
              <a:pPr algn="just">
                <a:spcAft>
                  <a:spcPts val="1200"/>
                </a:spcAft>
              </a:pPr>
              <a:endPara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itchFamily="34" charset="0"/>
                <a:ea typeface="Roboto" pitchFamily="2" charset="0"/>
              </a:endParaRPr>
            </a:p>
            <a:p>
              <a:pPr algn="just">
                <a:spcAft>
                  <a:spcPts val="1200"/>
                </a:spcAft>
              </a:pPr>
              <a:r>
                <a:rPr lang="fr-F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 Lt" pitchFamily="2" charset="0"/>
                  <a:ea typeface="Roboto Lt" pitchFamily="2" charset="0"/>
                </a:rPr>
                <a:t>Au cours des mois de mars et avril 2020, la Gironde a connu un nombre de créations d’établissements historiquement bas. </a:t>
              </a:r>
            </a:p>
            <a:p>
              <a:pPr algn="just">
                <a:spcAft>
                  <a:spcPts val="1200"/>
                </a:spcAft>
              </a:pPr>
              <a:r>
                <a:rPr lang="fr-F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 Lt" pitchFamily="2" charset="0"/>
                  <a:ea typeface="Roboto Lt" pitchFamily="2" charset="0"/>
                </a:rPr>
                <a:t>En comparaison avec la même période 2019, le département a créé plus de deux fois moins d’établissements. </a:t>
              </a:r>
            </a:p>
            <a:p>
              <a:pPr algn="just">
                <a:spcAft>
                  <a:spcPts val="1200"/>
                </a:spcAft>
              </a:pPr>
              <a:r>
                <a:rPr lang="fr-F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 Lt" pitchFamily="2" charset="0"/>
                  <a:ea typeface="Roboto Lt" pitchFamily="2" charset="0"/>
                </a:rPr>
                <a:t>Ce phénomène s’est accéléré entre mars et avril, passant de </a:t>
              </a:r>
              <a:r>
                <a:rPr lang="fr-FR" sz="1200" dirty="0">
                  <a:solidFill>
                    <a:schemeClr val="accent4"/>
                  </a:solidFill>
                  <a:latin typeface="Komikazoom" pitchFamily="2" charset="0"/>
                </a:rPr>
                <a:t>-47% </a:t>
              </a:r>
              <a:r>
                <a:rPr lang="fr-FR" sz="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 Lt" pitchFamily="2" charset="0"/>
                  <a:ea typeface="Roboto Lt" pitchFamily="2" charset="0"/>
                </a:rPr>
                <a:t>(mars 2020 / mars 2019)</a:t>
              </a:r>
              <a:r>
                <a:rPr lang="fr-F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 Lt" pitchFamily="2" charset="0"/>
                  <a:ea typeface="Roboto Lt" pitchFamily="2" charset="0"/>
                </a:rPr>
                <a:t> à   </a:t>
              </a:r>
              <a:r>
                <a:rPr lang="fr-FR" sz="1200" dirty="0">
                  <a:solidFill>
                    <a:schemeClr val="accent4"/>
                  </a:solidFill>
                  <a:latin typeface="Komikazoom" pitchFamily="2" charset="0"/>
                </a:rPr>
                <a:t>-67% </a:t>
              </a:r>
              <a:r>
                <a:rPr lang="fr-FR" sz="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 Lt" pitchFamily="2" charset="0"/>
                  <a:ea typeface="Roboto Lt" pitchFamily="2" charset="0"/>
                </a:rPr>
                <a:t>(avril 2020 / avril 2019).</a:t>
              </a:r>
            </a:p>
            <a:p>
              <a:pPr algn="just">
                <a:spcAft>
                  <a:spcPts val="1200"/>
                </a:spcAft>
              </a:pPr>
              <a:endParaRPr lang="fr-F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endParaRPr>
            </a:p>
          </p:txBody>
        </p:sp>
        <p:cxnSp>
          <p:nvCxnSpPr>
            <p:cNvPr id="89" name="Connecteur droit 88"/>
            <p:cNvCxnSpPr/>
            <p:nvPr/>
          </p:nvCxnSpPr>
          <p:spPr>
            <a:xfrm>
              <a:off x="558000" y="3587339"/>
              <a:ext cx="2448000" cy="0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1" name="Picture 4" descr="http://www.cpro.fr/wp-content/uploads/2016/05/PICTO-BLEU-PRODUCTIVITE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-10000" contrast="38000"/>
          </a:blip>
          <a:srcRect l="28832" t="28408" r="22804" b="36250"/>
          <a:stretch>
            <a:fillRect/>
          </a:stretch>
        </p:blipFill>
        <p:spPr bwMode="auto">
          <a:xfrm rot="4926916">
            <a:off x="309020" y="4241214"/>
            <a:ext cx="443369" cy="324000"/>
          </a:xfrm>
          <a:prstGeom prst="rect">
            <a:avLst/>
          </a:prstGeom>
          <a:noFill/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4" name="ZoneTexte 93"/>
          <p:cNvSpPr txBox="1"/>
          <p:nvPr/>
        </p:nvSpPr>
        <p:spPr>
          <a:xfrm>
            <a:off x="764703" y="4010800"/>
            <a:ext cx="2356323" cy="78483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fr-FR" sz="2400" dirty="0">
                <a:solidFill>
                  <a:schemeClr val="accent4"/>
                </a:solidFill>
                <a:latin typeface="Komikazoom" pitchFamily="2" charset="0"/>
              </a:rPr>
              <a:t>- 57% </a:t>
            </a:r>
          </a:p>
          <a:p>
            <a:r>
              <a:rPr lang="fr-FR" sz="1050" dirty="0">
                <a:solidFill>
                  <a:schemeClr val="bg2">
                    <a:lumMod val="50000"/>
                  </a:schemeClr>
                </a:solidFill>
                <a:latin typeface="Komikazoom" pitchFamily="2" charset="0"/>
                <a:ea typeface="Roboto Lt" pitchFamily="2" charset="0"/>
              </a:rPr>
              <a:t>de BAISSE entre MARS/AVRIL 2020 par rapport a MARS/AVRIL 2019</a:t>
            </a: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97383240-8903-4A91-B4F2-9B3899D469F0}"/>
              </a:ext>
            </a:extLst>
          </p:cNvPr>
          <p:cNvSpPr txBox="1"/>
          <p:nvPr/>
        </p:nvSpPr>
        <p:spPr>
          <a:xfrm>
            <a:off x="3907038" y="6000745"/>
            <a:ext cx="2592000" cy="79252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itchFamily="34" charset="0"/>
                <a:ea typeface="Roboto Lt" pitchFamily="2" charset="0"/>
              </a:rPr>
              <a:t>*Création </a:t>
            </a:r>
          </a:p>
          <a:p>
            <a:pPr algn="just">
              <a:spcAft>
                <a:spcPts val="300"/>
              </a:spcAft>
            </a:pPr>
            <a:r>
              <a:rPr lang="fr-F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Elle se définit comme la création d'une nouvelle entreprise. Cette partie ne prend donc pas en compte les reprises d’établissements (reprise totale ou partielle de l'activité d'une autre entreprise).</a:t>
            </a:r>
          </a:p>
        </p:txBody>
      </p:sp>
      <p:grpSp>
        <p:nvGrpSpPr>
          <p:cNvPr id="86" name="Groupe 85">
            <a:extLst>
              <a:ext uri="{FF2B5EF4-FFF2-40B4-BE49-F238E27FC236}">
                <a16:creationId xmlns:a16="http://schemas.microsoft.com/office/drawing/2014/main" id="{676FD0F5-E318-42ED-B055-AA8599BB424D}"/>
              </a:ext>
            </a:extLst>
          </p:cNvPr>
          <p:cNvGrpSpPr>
            <a:grpSpLocks noChangeAspect="1"/>
          </p:cNvGrpSpPr>
          <p:nvPr/>
        </p:nvGrpSpPr>
        <p:grpSpPr>
          <a:xfrm>
            <a:off x="4509120" y="7137817"/>
            <a:ext cx="1419016" cy="1343575"/>
            <a:chOff x="4365099" y="416496"/>
            <a:chExt cx="1278376" cy="1445788"/>
          </a:xfrm>
        </p:grpSpPr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4E279AB1-99FF-4A51-A51C-405F694A19AD}"/>
                </a:ext>
              </a:extLst>
            </p:cNvPr>
            <p:cNvSpPr>
              <a:spLocks/>
            </p:cNvSpPr>
            <p:nvPr/>
          </p:nvSpPr>
          <p:spPr>
            <a:xfrm>
              <a:off x="4365099" y="416496"/>
              <a:ext cx="1278376" cy="1278377"/>
            </a:xfrm>
            <a:prstGeom prst="rect">
              <a:avLst/>
            </a:prstGeom>
            <a:solidFill>
              <a:schemeClr val="accent4">
                <a:alpha val="6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02" name="Triangle isocèle 101">
              <a:extLst>
                <a:ext uri="{FF2B5EF4-FFF2-40B4-BE49-F238E27FC236}">
                  <a16:creationId xmlns:a16="http://schemas.microsoft.com/office/drawing/2014/main" id="{511AC773-878E-4AAC-850C-195A33F93636}"/>
                </a:ext>
              </a:extLst>
            </p:cNvPr>
            <p:cNvSpPr/>
            <p:nvPr/>
          </p:nvSpPr>
          <p:spPr>
            <a:xfrm rot="10800000">
              <a:off x="5214899" y="1688713"/>
              <a:ext cx="232225" cy="173571"/>
            </a:xfrm>
            <a:prstGeom prst="triangle">
              <a:avLst/>
            </a:prstGeom>
            <a:solidFill>
              <a:schemeClr val="accent4">
                <a:alpha val="6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97" name="ZoneTexte 96">
            <a:extLst>
              <a:ext uri="{FF2B5EF4-FFF2-40B4-BE49-F238E27FC236}">
                <a16:creationId xmlns:a16="http://schemas.microsoft.com/office/drawing/2014/main" id="{6940CD2D-1243-4781-AFC8-75EED3004A10}"/>
              </a:ext>
            </a:extLst>
          </p:cNvPr>
          <p:cNvSpPr txBox="1"/>
          <p:nvPr/>
        </p:nvSpPr>
        <p:spPr>
          <a:xfrm>
            <a:off x="4560127" y="7335907"/>
            <a:ext cx="1307575" cy="784830"/>
          </a:xfrm>
          <a:prstGeom prst="rect">
            <a:avLst/>
          </a:prstGeom>
          <a:noFill/>
        </p:spPr>
        <p:txBody>
          <a:bodyPr wrap="square" lIns="36000" rIns="36000" rtlCol="0" anchor="ctr" anchorCtr="0">
            <a:spAutoFit/>
          </a:bodyPr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Komikazoom" pitchFamily="2" charset="0"/>
              </a:rPr>
              <a:t>1 040*</a:t>
            </a:r>
          </a:p>
          <a:p>
            <a:pPr algn="ctr"/>
            <a:r>
              <a:rPr lang="fr-FR" sz="1050" dirty="0">
                <a:solidFill>
                  <a:schemeClr val="bg1"/>
                </a:solidFill>
                <a:latin typeface="Bebas Neue" pitchFamily="34" charset="0"/>
              </a:rPr>
              <a:t>Créations recensées </a:t>
            </a:r>
          </a:p>
          <a:p>
            <a:pPr algn="ctr"/>
            <a:r>
              <a:rPr lang="fr-FR" sz="1050" dirty="0">
                <a:solidFill>
                  <a:schemeClr val="bg1"/>
                </a:solidFill>
                <a:latin typeface="Bebas Neue" pitchFamily="34" charset="0"/>
              </a:rPr>
              <a:t>en MARS/AVRIL 2020</a:t>
            </a:r>
          </a:p>
        </p:txBody>
      </p:sp>
      <p:sp>
        <p:nvSpPr>
          <p:cNvPr id="109" name="ZoneTexte 108">
            <a:extLst>
              <a:ext uri="{FF2B5EF4-FFF2-40B4-BE49-F238E27FC236}">
                <a16:creationId xmlns:a16="http://schemas.microsoft.com/office/drawing/2014/main" id="{396E4FDB-C1A7-41E0-821E-73BAA1C5C380}"/>
              </a:ext>
            </a:extLst>
          </p:cNvPr>
          <p:cNvSpPr txBox="1"/>
          <p:nvPr/>
        </p:nvSpPr>
        <p:spPr>
          <a:xfrm>
            <a:off x="3893359" y="4672801"/>
            <a:ext cx="2592000" cy="1208023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fr-FR" sz="1100" u="sng" dirty="0">
                <a:solidFill>
                  <a:schemeClr val="accent4"/>
                </a:solidFill>
                <a:latin typeface="Bebas Neue" pitchFamily="34" charset="0"/>
                <a:ea typeface="Roboto Lt" pitchFamily="2" charset="0"/>
              </a:rPr>
              <a:t>Définitions</a:t>
            </a:r>
          </a:p>
          <a:p>
            <a:pPr algn="just">
              <a:spcAft>
                <a:spcPts val="300"/>
              </a:spcAft>
            </a:pPr>
            <a:endParaRPr lang="fr-FR" sz="1100" dirty="0">
              <a:solidFill>
                <a:schemeClr val="tx1">
                  <a:lumMod val="75000"/>
                  <a:lumOff val="25000"/>
                </a:schemeClr>
              </a:solidFill>
              <a:latin typeface="Bebas Neue" pitchFamily="34" charset="0"/>
              <a:ea typeface="Roboto Lt" pitchFamily="2" charset="0"/>
            </a:endParaRPr>
          </a:p>
          <a:p>
            <a:pPr algn="just">
              <a:spcAft>
                <a:spcPts val="300"/>
              </a:spcAft>
            </a:pP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itchFamily="34" charset="0"/>
                <a:ea typeface="Roboto Lt" pitchFamily="2" charset="0"/>
              </a:rPr>
              <a:t>Établissements inscrits au RCS </a:t>
            </a:r>
          </a:p>
          <a:p>
            <a:pPr algn="just">
              <a:spcAft>
                <a:spcPts val="300"/>
              </a:spcAft>
            </a:pPr>
            <a:r>
              <a:rPr lang="fr-F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Ils représentent l’ensemble des établissements inscrits au Registre du Commerce et des Sociétés (RCS) et ne prennent pas en considération l’artisanat, l’agriculture et le secteur public. </a:t>
            </a:r>
          </a:p>
        </p:txBody>
      </p:sp>
      <p:graphicFrame>
        <p:nvGraphicFramePr>
          <p:cNvPr id="13" name="Graphique 12">
            <a:extLst>
              <a:ext uri="{FF2B5EF4-FFF2-40B4-BE49-F238E27FC236}">
                <a16:creationId xmlns:a16="http://schemas.microsoft.com/office/drawing/2014/main" id="{8C2DBE6D-C6F6-45D9-8B31-8191D6E09C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4849120"/>
              </p:ext>
            </p:extLst>
          </p:nvPr>
        </p:nvGraphicFramePr>
        <p:xfrm>
          <a:off x="93502" y="7899908"/>
          <a:ext cx="3291667" cy="1793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9" name="ZoneTexte 148">
            <a:extLst>
              <a:ext uri="{FF2B5EF4-FFF2-40B4-BE49-F238E27FC236}">
                <a16:creationId xmlns:a16="http://schemas.microsoft.com/office/drawing/2014/main" id="{05A39B04-911C-471D-B8ED-0015F9BC7472}"/>
              </a:ext>
            </a:extLst>
          </p:cNvPr>
          <p:cNvSpPr txBox="1"/>
          <p:nvPr/>
        </p:nvSpPr>
        <p:spPr>
          <a:xfrm>
            <a:off x="206187" y="7735957"/>
            <a:ext cx="3178982" cy="241980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/>
          <a:p>
            <a:pPr algn="ctr"/>
            <a:r>
              <a:rPr lang="fr-FR" sz="1100" u="sng" dirty="0">
                <a:solidFill>
                  <a:schemeClr val="accent4"/>
                </a:solidFill>
                <a:latin typeface="Bebas Neue" pitchFamily="34" charset="0"/>
                <a:ea typeface="Roboto Lt" pitchFamily="2" charset="0"/>
              </a:rPr>
              <a:t>Evolution du nombre de créations  d’établissements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540E9A-BD52-449A-946B-3C3D2656CCCF}"/>
              </a:ext>
            </a:extLst>
          </p:cNvPr>
          <p:cNvSpPr/>
          <p:nvPr/>
        </p:nvSpPr>
        <p:spPr>
          <a:xfrm>
            <a:off x="3923405" y="4645026"/>
            <a:ext cx="2592000" cy="2148244"/>
          </a:xfrm>
          <a:prstGeom prst="rect">
            <a:avLst/>
          </a:prstGeom>
          <a:noFill/>
          <a:ln w="6350">
            <a:solidFill>
              <a:schemeClr val="accent6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031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>
            <a:extLst>
              <a:ext uri="{FF2B5EF4-FFF2-40B4-BE49-F238E27FC236}">
                <a16:creationId xmlns:a16="http://schemas.microsoft.com/office/drawing/2014/main" id="{3A3F90C9-0F82-46C9-9017-27F0E394A30F}"/>
              </a:ext>
            </a:extLst>
          </p:cNvPr>
          <p:cNvSpPr/>
          <p:nvPr/>
        </p:nvSpPr>
        <p:spPr>
          <a:xfrm>
            <a:off x="241026" y="200472"/>
            <a:ext cx="2880000" cy="167738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itchFamily="34" charset="0"/>
                <a:ea typeface="Roboto" pitchFamily="2" charset="0"/>
              </a:rPr>
              <a:t>IMPACT PAR secteur</a:t>
            </a:r>
          </a:p>
          <a:p>
            <a:pPr algn="just">
              <a:spcAft>
                <a:spcPts val="1200"/>
              </a:spcAft>
            </a:pPr>
            <a:r>
              <a:rPr lang="fr-F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L’impact a été majeur pour l’ensemble des secteurs d’activité, même s’il est plus marqué pour le BTP et l’industrie.</a:t>
            </a:r>
          </a:p>
          <a:p>
            <a:pPr algn="just">
              <a:spcAft>
                <a:spcPts val="1200"/>
              </a:spcAft>
            </a:pPr>
            <a:r>
              <a:rPr lang="fr-F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Les services demeurent les principaux créateurs d’établissements, suivis par les activités commerciales.</a:t>
            </a:r>
          </a:p>
        </p:txBody>
      </p:sp>
      <p:cxnSp>
        <p:nvCxnSpPr>
          <p:cNvPr id="69" name="Connecteur droit 68">
            <a:extLst>
              <a:ext uri="{FF2B5EF4-FFF2-40B4-BE49-F238E27FC236}">
                <a16:creationId xmlns:a16="http://schemas.microsoft.com/office/drawing/2014/main" id="{4D63106E-A474-4BB9-B91B-3AD953C1F0AA}"/>
              </a:ext>
            </a:extLst>
          </p:cNvPr>
          <p:cNvCxnSpPr/>
          <p:nvPr/>
        </p:nvCxnSpPr>
        <p:spPr>
          <a:xfrm>
            <a:off x="330855" y="555111"/>
            <a:ext cx="2448000" cy="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>
            <a:extLst>
              <a:ext uri="{FF2B5EF4-FFF2-40B4-BE49-F238E27FC236}">
                <a16:creationId xmlns:a16="http://schemas.microsoft.com/office/drawing/2014/main" id="{1FF45787-5744-4968-9477-396F1B805689}"/>
              </a:ext>
            </a:extLst>
          </p:cNvPr>
          <p:cNvSpPr txBox="1"/>
          <p:nvPr/>
        </p:nvSpPr>
        <p:spPr>
          <a:xfrm>
            <a:off x="3050165" y="2905678"/>
            <a:ext cx="406128" cy="349702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r>
              <a:rPr lang="fr-FR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mikazoom" pitchFamily="2" charset="0"/>
                <a:ea typeface="Roboto" pitchFamily="2" charset="0"/>
              </a:rPr>
              <a:t>4%</a:t>
            </a:r>
            <a:endParaRPr lang="fr-FR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itchFamily="2" charset="0"/>
              <a:ea typeface="Roboto" pitchFamily="2" charset="0"/>
            </a:endParaRPr>
          </a:p>
        </p:txBody>
      </p:sp>
      <p:grpSp>
        <p:nvGrpSpPr>
          <p:cNvPr id="32" name="Groupe 31">
            <a:extLst>
              <a:ext uri="{FF2B5EF4-FFF2-40B4-BE49-F238E27FC236}">
                <a16:creationId xmlns:a16="http://schemas.microsoft.com/office/drawing/2014/main" id="{6BFD4F02-D7B8-4146-ACE5-1116A35A588A}"/>
              </a:ext>
            </a:extLst>
          </p:cNvPr>
          <p:cNvGrpSpPr/>
          <p:nvPr/>
        </p:nvGrpSpPr>
        <p:grpSpPr>
          <a:xfrm>
            <a:off x="337889" y="2882173"/>
            <a:ext cx="1902452" cy="396713"/>
            <a:chOff x="337889" y="5979222"/>
            <a:chExt cx="1902452" cy="396713"/>
          </a:xfrm>
        </p:grpSpPr>
        <p:sp>
          <p:nvSpPr>
            <p:cNvPr id="33" name="Arrondir un rectangle avec un coin diagonal 117">
              <a:extLst>
                <a:ext uri="{FF2B5EF4-FFF2-40B4-BE49-F238E27FC236}">
                  <a16:creationId xmlns:a16="http://schemas.microsoft.com/office/drawing/2014/main" id="{2486EC95-C2DE-4725-AB16-F35A04F8ECAB}"/>
                </a:ext>
              </a:extLst>
            </p:cNvPr>
            <p:cNvSpPr/>
            <p:nvPr/>
          </p:nvSpPr>
          <p:spPr>
            <a:xfrm>
              <a:off x="440341" y="6009738"/>
              <a:ext cx="1800000" cy="335681"/>
            </a:xfrm>
            <a:prstGeom prst="round2DiagRect">
              <a:avLst>
                <a:gd name="adj1" fmla="val 50000"/>
                <a:gd name="adj2" fmla="val 0"/>
              </a:avLst>
            </a:prstGeom>
            <a:noFill/>
            <a:ln w="12700">
              <a:solidFill>
                <a:schemeClr val="accent6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4" name="ZoneTexte 33">
              <a:extLst>
                <a:ext uri="{FF2B5EF4-FFF2-40B4-BE49-F238E27FC236}">
                  <a16:creationId xmlns:a16="http://schemas.microsoft.com/office/drawing/2014/main" id="{6F9FD032-3400-4185-A7DE-777D0FD573DA}"/>
                </a:ext>
              </a:extLst>
            </p:cNvPr>
            <p:cNvSpPr txBox="1"/>
            <p:nvPr/>
          </p:nvSpPr>
          <p:spPr>
            <a:xfrm>
              <a:off x="1563584" y="6008302"/>
              <a:ext cx="614272" cy="33855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lvl="0" algn="r"/>
              <a:r>
                <a:rPr lang="fr-FR" sz="1600" dirty="0">
                  <a:solidFill>
                    <a:schemeClr val="bg2">
                      <a:lumMod val="50000"/>
                    </a:schemeClr>
                  </a:solidFill>
                  <a:latin typeface="Komikazoom" pitchFamily="2" charset="0"/>
                </a:rPr>
                <a:t>44</a:t>
              </a:r>
              <a:r>
                <a:rPr lang="fr-FR" sz="1400" dirty="0">
                  <a:solidFill>
                    <a:schemeClr val="bg2">
                      <a:lumMod val="50000"/>
                    </a:schemeClr>
                  </a:solidFill>
                  <a:latin typeface="Komikazoom" pitchFamily="2" charset="0"/>
                </a:rPr>
                <a:t> </a:t>
              </a:r>
              <a:r>
                <a:rPr lang="fr-FR" sz="1000" dirty="0">
                  <a:solidFill>
                    <a:schemeClr val="bg2">
                      <a:lumMod val="50000"/>
                    </a:schemeClr>
                  </a:solidFill>
                  <a:latin typeface="Bebas Neue" pitchFamily="34" charset="0"/>
                </a:rPr>
                <a:t>ets.</a:t>
              </a:r>
            </a:p>
          </p:txBody>
        </p:sp>
        <p:grpSp>
          <p:nvGrpSpPr>
            <p:cNvPr id="35" name="Groupe 68">
              <a:extLst>
                <a:ext uri="{FF2B5EF4-FFF2-40B4-BE49-F238E27FC236}">
                  <a16:creationId xmlns:a16="http://schemas.microsoft.com/office/drawing/2014/main" id="{E6793E86-76B8-4CC4-A8E1-F78C3ADEBB9B}"/>
                </a:ext>
              </a:extLst>
            </p:cNvPr>
            <p:cNvGrpSpPr/>
            <p:nvPr/>
          </p:nvGrpSpPr>
          <p:grpSpPr>
            <a:xfrm>
              <a:off x="337889" y="5979222"/>
              <a:ext cx="392514" cy="396713"/>
              <a:chOff x="314739" y="1355072"/>
              <a:chExt cx="463046" cy="468000"/>
            </a:xfrm>
          </p:grpSpPr>
          <p:sp>
            <p:nvSpPr>
              <p:cNvPr id="37" name="Arrondir un rectangle avec un coin diagonal 122">
                <a:extLst>
                  <a:ext uri="{FF2B5EF4-FFF2-40B4-BE49-F238E27FC236}">
                    <a16:creationId xmlns:a16="http://schemas.microsoft.com/office/drawing/2014/main" id="{117DDDAB-361E-429B-97BE-859EB5C1CB8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14739" y="1355072"/>
                <a:ext cx="463046" cy="468000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pic>
            <p:nvPicPr>
              <p:cNvPr id="38" name="Picture 4" descr="Résultat de recherche d'images pour &quot;picto usine png&quot;">
                <a:extLst>
                  <a:ext uri="{FF2B5EF4-FFF2-40B4-BE49-F238E27FC236}">
                    <a16:creationId xmlns:a16="http://schemas.microsoft.com/office/drawing/2014/main" id="{06703BC7-CEE1-4B71-9046-6CABE7667AF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lum bright="100000" contrast="100000"/>
              </a:blip>
              <a:srcRect/>
              <a:stretch>
                <a:fillRect/>
              </a:stretch>
            </p:blipFill>
            <p:spPr bwMode="auto">
              <a:xfrm>
                <a:off x="403263" y="1446071"/>
                <a:ext cx="285998" cy="286000"/>
              </a:xfrm>
              <a:prstGeom prst="rect">
                <a:avLst/>
              </a:prstGeom>
              <a:noFill/>
              <a:effectLst>
                <a:outerShdw blurRad="25400" dist="12700" dir="2700000" algn="tl" rotWithShape="0">
                  <a:prstClr val="black">
                    <a:alpha val="40000"/>
                  </a:prstClr>
                </a:outerShdw>
              </a:effectLst>
            </p:spPr>
          </p:pic>
        </p:grp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40311FB1-BFC1-494A-81B2-748673E12A7D}"/>
                </a:ext>
              </a:extLst>
            </p:cNvPr>
            <p:cNvSpPr txBox="1"/>
            <p:nvPr/>
          </p:nvSpPr>
          <p:spPr>
            <a:xfrm>
              <a:off x="785774" y="6060436"/>
              <a:ext cx="657653" cy="234286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rmAutofit/>
            </a:bodyPr>
            <a:lstStyle/>
            <a:p>
              <a:r>
                <a:rPr lang="fr-FR" sz="900" dirty="0">
                  <a:solidFill>
                    <a:schemeClr val="bg2">
                      <a:lumMod val="50000"/>
                    </a:schemeClr>
                  </a:solidFill>
                  <a:latin typeface="Komikazoom" pitchFamily="2" charset="0"/>
                  <a:ea typeface="Roboto Lt" pitchFamily="2" charset="0"/>
                </a:rPr>
                <a:t>Industrie</a:t>
              </a:r>
            </a:p>
          </p:txBody>
        </p:sp>
      </p:grpSp>
      <p:graphicFrame>
        <p:nvGraphicFramePr>
          <p:cNvPr id="39" name="Graphique 38">
            <a:extLst>
              <a:ext uri="{FF2B5EF4-FFF2-40B4-BE49-F238E27FC236}">
                <a16:creationId xmlns:a16="http://schemas.microsoft.com/office/drawing/2014/main" id="{C75F0A7F-C715-422E-9367-E62C81910E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4694124"/>
              </p:ext>
            </p:extLst>
          </p:nvPr>
        </p:nvGraphicFramePr>
        <p:xfrm>
          <a:off x="2062000" y="2744849"/>
          <a:ext cx="1007041" cy="671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" name="ZoneTexte 39">
            <a:extLst>
              <a:ext uri="{FF2B5EF4-FFF2-40B4-BE49-F238E27FC236}">
                <a16:creationId xmlns:a16="http://schemas.microsoft.com/office/drawing/2014/main" id="{C67D42F4-970C-42BE-A242-244A052679EF}"/>
              </a:ext>
            </a:extLst>
          </p:cNvPr>
          <p:cNvSpPr txBox="1"/>
          <p:nvPr/>
        </p:nvSpPr>
        <p:spPr>
          <a:xfrm>
            <a:off x="3050165" y="3625758"/>
            <a:ext cx="406128" cy="349702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r>
              <a:rPr lang="fr-FR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mikazoom" pitchFamily="2" charset="0"/>
                <a:ea typeface="Roboto" pitchFamily="2" charset="0"/>
              </a:rPr>
              <a:t>4%</a:t>
            </a:r>
            <a:endParaRPr lang="fr-FR" sz="10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itchFamily="2" charset="0"/>
              <a:ea typeface="Roboto" pitchFamily="2" charset="0"/>
            </a:endParaRPr>
          </a:p>
        </p:txBody>
      </p:sp>
      <p:grpSp>
        <p:nvGrpSpPr>
          <p:cNvPr id="41" name="Groupe 40">
            <a:extLst>
              <a:ext uri="{FF2B5EF4-FFF2-40B4-BE49-F238E27FC236}">
                <a16:creationId xmlns:a16="http://schemas.microsoft.com/office/drawing/2014/main" id="{47EC0DDB-1068-4232-976D-27522EE72023}"/>
              </a:ext>
            </a:extLst>
          </p:cNvPr>
          <p:cNvGrpSpPr/>
          <p:nvPr/>
        </p:nvGrpSpPr>
        <p:grpSpPr>
          <a:xfrm>
            <a:off x="337889" y="3602253"/>
            <a:ext cx="1902452" cy="396713"/>
            <a:chOff x="337889" y="6512405"/>
            <a:chExt cx="1902452" cy="396713"/>
          </a:xfrm>
        </p:grpSpPr>
        <p:sp>
          <p:nvSpPr>
            <p:cNvPr id="42" name="Arrondir un rectangle avec un coin diagonal 126">
              <a:extLst>
                <a:ext uri="{FF2B5EF4-FFF2-40B4-BE49-F238E27FC236}">
                  <a16:creationId xmlns:a16="http://schemas.microsoft.com/office/drawing/2014/main" id="{07C596CF-6D88-44A6-9900-C3C0CC65AFA4}"/>
                </a:ext>
              </a:extLst>
            </p:cNvPr>
            <p:cNvSpPr/>
            <p:nvPr/>
          </p:nvSpPr>
          <p:spPr>
            <a:xfrm>
              <a:off x="440341" y="6542921"/>
              <a:ext cx="1800000" cy="335681"/>
            </a:xfrm>
            <a:prstGeom prst="round2DiagRect">
              <a:avLst>
                <a:gd name="adj1" fmla="val 50000"/>
                <a:gd name="adj2" fmla="val 0"/>
              </a:avLst>
            </a:prstGeom>
            <a:noFill/>
            <a:ln w="12700">
              <a:solidFill>
                <a:schemeClr val="accent6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04C48CFC-17AC-488B-981D-08BCFA51A544}"/>
                </a:ext>
              </a:extLst>
            </p:cNvPr>
            <p:cNvSpPr txBox="1"/>
            <p:nvPr/>
          </p:nvSpPr>
          <p:spPr>
            <a:xfrm>
              <a:off x="1618086" y="6541485"/>
              <a:ext cx="559770" cy="33855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lvl="0" algn="r"/>
              <a:r>
                <a:rPr lang="fr-FR" sz="1600" dirty="0">
                  <a:solidFill>
                    <a:schemeClr val="bg2">
                      <a:lumMod val="50000"/>
                    </a:schemeClr>
                  </a:solidFill>
                  <a:latin typeface="Komikazoom" pitchFamily="2" charset="0"/>
                </a:rPr>
                <a:t>41</a:t>
              </a:r>
              <a:r>
                <a:rPr lang="fr-FR" sz="1400" dirty="0">
                  <a:solidFill>
                    <a:schemeClr val="bg2">
                      <a:lumMod val="50000"/>
                    </a:schemeClr>
                  </a:solidFill>
                  <a:latin typeface="Komikazoom" pitchFamily="2" charset="0"/>
                </a:rPr>
                <a:t> </a:t>
              </a:r>
              <a:r>
                <a:rPr lang="fr-FR" sz="1000" dirty="0">
                  <a:solidFill>
                    <a:schemeClr val="bg2">
                      <a:lumMod val="50000"/>
                    </a:schemeClr>
                  </a:solidFill>
                  <a:latin typeface="Bebas Neue" pitchFamily="34" charset="0"/>
                </a:rPr>
                <a:t>ets.</a:t>
              </a:r>
            </a:p>
          </p:txBody>
        </p:sp>
        <p:sp>
          <p:nvSpPr>
            <p:cNvPr id="44" name="ZoneTexte 43">
              <a:extLst>
                <a:ext uri="{FF2B5EF4-FFF2-40B4-BE49-F238E27FC236}">
                  <a16:creationId xmlns:a16="http://schemas.microsoft.com/office/drawing/2014/main" id="{5164138D-0E56-4AA4-B0C7-0D062232912D}"/>
                </a:ext>
              </a:extLst>
            </p:cNvPr>
            <p:cNvSpPr txBox="1"/>
            <p:nvPr/>
          </p:nvSpPr>
          <p:spPr>
            <a:xfrm>
              <a:off x="785774" y="6593619"/>
              <a:ext cx="657653" cy="234286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rmAutofit/>
            </a:bodyPr>
            <a:lstStyle/>
            <a:p>
              <a:r>
                <a:rPr lang="fr-FR" sz="900" dirty="0">
                  <a:solidFill>
                    <a:schemeClr val="bg2">
                      <a:lumMod val="50000"/>
                    </a:schemeClr>
                  </a:solidFill>
                  <a:latin typeface="Komikazoom" pitchFamily="2" charset="0"/>
                  <a:ea typeface="Roboto Lt" pitchFamily="2" charset="0"/>
                </a:rPr>
                <a:t>BTP</a:t>
              </a:r>
            </a:p>
          </p:txBody>
        </p:sp>
        <p:grpSp>
          <p:nvGrpSpPr>
            <p:cNvPr id="45" name="Groupe 78">
              <a:extLst>
                <a:ext uri="{FF2B5EF4-FFF2-40B4-BE49-F238E27FC236}">
                  <a16:creationId xmlns:a16="http://schemas.microsoft.com/office/drawing/2014/main" id="{7C089BC6-CA58-40EF-9169-9B47ACD50AA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37889" y="6512405"/>
              <a:ext cx="392514" cy="396713"/>
              <a:chOff x="296819" y="1736661"/>
              <a:chExt cx="641141" cy="648000"/>
            </a:xfrm>
          </p:grpSpPr>
          <p:sp>
            <p:nvSpPr>
              <p:cNvPr id="46" name="Arrondir un rectangle avec un coin diagonal 131">
                <a:extLst>
                  <a:ext uri="{FF2B5EF4-FFF2-40B4-BE49-F238E27FC236}">
                    <a16:creationId xmlns:a16="http://schemas.microsoft.com/office/drawing/2014/main" id="{360D67D2-4D12-4404-AE18-3A5688DE06D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6819" y="1736661"/>
                <a:ext cx="641141" cy="648000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solidFill>
                  <a:schemeClr val="accent3"/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pic>
            <p:nvPicPr>
              <p:cNvPr id="47" name="Picture 6" descr="http://location-megabel.be/themes/genesis/img/icone_gamme.png">
                <a:extLst>
                  <a:ext uri="{FF2B5EF4-FFF2-40B4-BE49-F238E27FC236}">
                    <a16:creationId xmlns:a16="http://schemas.microsoft.com/office/drawing/2014/main" id="{C09A38CE-6A0A-43ED-B617-B86CF294882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lum bright="100000" contrast="100000"/>
              </a:blip>
              <a:stretch>
                <a:fillRect/>
              </a:stretch>
            </p:blipFill>
            <p:spPr bwMode="auto">
              <a:xfrm>
                <a:off x="383389" y="1882375"/>
                <a:ext cx="468000" cy="356573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p:spPr>
          </p:pic>
        </p:grpSp>
      </p:grpSp>
      <p:graphicFrame>
        <p:nvGraphicFramePr>
          <p:cNvPr id="48" name="Graphique 47">
            <a:extLst>
              <a:ext uri="{FF2B5EF4-FFF2-40B4-BE49-F238E27FC236}">
                <a16:creationId xmlns:a16="http://schemas.microsoft.com/office/drawing/2014/main" id="{1958D81B-CDEB-4009-B888-B51CF4A099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8772161"/>
              </p:ext>
            </p:extLst>
          </p:nvPr>
        </p:nvGraphicFramePr>
        <p:xfrm>
          <a:off x="2062000" y="3464929"/>
          <a:ext cx="1007041" cy="671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9" name="ZoneTexte 48">
            <a:extLst>
              <a:ext uri="{FF2B5EF4-FFF2-40B4-BE49-F238E27FC236}">
                <a16:creationId xmlns:a16="http://schemas.microsoft.com/office/drawing/2014/main" id="{A4ABCB56-1701-4B60-B6BA-040693C31460}"/>
              </a:ext>
            </a:extLst>
          </p:cNvPr>
          <p:cNvSpPr txBox="1"/>
          <p:nvPr/>
        </p:nvSpPr>
        <p:spPr>
          <a:xfrm>
            <a:off x="2950779" y="4345838"/>
            <a:ext cx="505514" cy="349702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r>
              <a:rPr lang="fr-FR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mikazoom" pitchFamily="2" charset="0"/>
                <a:ea typeface="Roboto" pitchFamily="2" charset="0"/>
              </a:rPr>
              <a:t>26%</a:t>
            </a:r>
            <a:endParaRPr lang="fr-FR" sz="10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itchFamily="2" charset="0"/>
              <a:ea typeface="Roboto" pitchFamily="2" charset="0"/>
            </a:endParaRPr>
          </a:p>
        </p:txBody>
      </p:sp>
      <p:grpSp>
        <p:nvGrpSpPr>
          <p:cNvPr id="50" name="Groupe 49">
            <a:extLst>
              <a:ext uri="{FF2B5EF4-FFF2-40B4-BE49-F238E27FC236}">
                <a16:creationId xmlns:a16="http://schemas.microsoft.com/office/drawing/2014/main" id="{1AEBC8B2-E907-4F3F-9801-9F3C054484C0}"/>
              </a:ext>
            </a:extLst>
          </p:cNvPr>
          <p:cNvGrpSpPr/>
          <p:nvPr/>
        </p:nvGrpSpPr>
        <p:grpSpPr>
          <a:xfrm>
            <a:off x="337889" y="4322333"/>
            <a:ext cx="1902452" cy="396713"/>
            <a:chOff x="337889" y="7045588"/>
            <a:chExt cx="1902452" cy="396713"/>
          </a:xfrm>
        </p:grpSpPr>
        <p:sp>
          <p:nvSpPr>
            <p:cNvPr id="51" name="Arrondir un rectangle avec un coin diagonal 135">
              <a:extLst>
                <a:ext uri="{FF2B5EF4-FFF2-40B4-BE49-F238E27FC236}">
                  <a16:creationId xmlns:a16="http://schemas.microsoft.com/office/drawing/2014/main" id="{09938006-EA5C-4474-B695-51DDD2B2392A}"/>
                </a:ext>
              </a:extLst>
            </p:cNvPr>
            <p:cNvSpPr/>
            <p:nvPr/>
          </p:nvSpPr>
          <p:spPr>
            <a:xfrm>
              <a:off x="440341" y="7076104"/>
              <a:ext cx="1800000" cy="335681"/>
            </a:xfrm>
            <a:prstGeom prst="round2DiagRect">
              <a:avLst>
                <a:gd name="adj1" fmla="val 50000"/>
                <a:gd name="adj2" fmla="val 0"/>
              </a:avLst>
            </a:prstGeom>
            <a:noFill/>
            <a:ln w="12700">
              <a:solidFill>
                <a:schemeClr val="accent6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2" name="ZoneTexte 51">
              <a:extLst>
                <a:ext uri="{FF2B5EF4-FFF2-40B4-BE49-F238E27FC236}">
                  <a16:creationId xmlns:a16="http://schemas.microsoft.com/office/drawing/2014/main" id="{D5563F55-EF11-4DCF-8DB6-54D948A48A31}"/>
                </a:ext>
              </a:extLst>
            </p:cNvPr>
            <p:cNvSpPr txBox="1"/>
            <p:nvPr/>
          </p:nvSpPr>
          <p:spPr>
            <a:xfrm>
              <a:off x="1536334" y="7074668"/>
              <a:ext cx="641522" cy="33855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lvl="0" algn="r"/>
              <a:r>
                <a:rPr lang="fr-FR" sz="1600" dirty="0">
                  <a:solidFill>
                    <a:schemeClr val="bg2">
                      <a:lumMod val="50000"/>
                    </a:schemeClr>
                  </a:solidFill>
                  <a:latin typeface="Komikazoom" pitchFamily="2" charset="0"/>
                </a:rPr>
                <a:t>271 </a:t>
              </a:r>
              <a:r>
                <a:rPr lang="fr-FR" sz="1000" dirty="0" err="1">
                  <a:solidFill>
                    <a:schemeClr val="bg2">
                      <a:lumMod val="50000"/>
                    </a:schemeClr>
                  </a:solidFill>
                  <a:latin typeface="Bebas Neue" pitchFamily="34" charset="0"/>
                </a:rPr>
                <a:t>ets</a:t>
              </a:r>
              <a:r>
                <a:rPr lang="fr-FR" sz="1000" dirty="0">
                  <a:solidFill>
                    <a:schemeClr val="bg2">
                      <a:lumMod val="50000"/>
                    </a:schemeClr>
                  </a:solidFill>
                  <a:latin typeface="Bebas Neue" pitchFamily="34" charset="0"/>
                </a:rPr>
                <a:t>.</a:t>
              </a:r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24E8E09F-C707-4A0C-B45A-01EF87693903}"/>
                </a:ext>
              </a:extLst>
            </p:cNvPr>
            <p:cNvSpPr txBox="1"/>
            <p:nvPr/>
          </p:nvSpPr>
          <p:spPr>
            <a:xfrm>
              <a:off x="785774" y="7126802"/>
              <a:ext cx="657653" cy="234286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rmAutofit/>
            </a:bodyPr>
            <a:lstStyle/>
            <a:p>
              <a:r>
                <a:rPr lang="fr-FR" sz="900" dirty="0">
                  <a:solidFill>
                    <a:schemeClr val="bg2">
                      <a:lumMod val="50000"/>
                    </a:schemeClr>
                  </a:solidFill>
                  <a:latin typeface="Komikazoom" pitchFamily="2" charset="0"/>
                  <a:ea typeface="Roboto Lt" pitchFamily="2" charset="0"/>
                </a:rPr>
                <a:t>Commerce</a:t>
              </a:r>
            </a:p>
          </p:txBody>
        </p:sp>
        <p:grpSp>
          <p:nvGrpSpPr>
            <p:cNvPr id="54" name="Groupe 87">
              <a:extLst>
                <a:ext uri="{FF2B5EF4-FFF2-40B4-BE49-F238E27FC236}">
                  <a16:creationId xmlns:a16="http://schemas.microsoft.com/office/drawing/2014/main" id="{0CA5CCCA-AFC6-480B-B177-83BBD65B1575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37889" y="7045588"/>
              <a:ext cx="392514" cy="396713"/>
              <a:chOff x="296819" y="2696802"/>
              <a:chExt cx="641141" cy="648000"/>
            </a:xfrm>
          </p:grpSpPr>
          <p:sp>
            <p:nvSpPr>
              <p:cNvPr id="55" name="Arrondir un rectangle avec un coin diagonal 140">
                <a:extLst>
                  <a:ext uri="{FF2B5EF4-FFF2-40B4-BE49-F238E27FC236}">
                    <a16:creationId xmlns:a16="http://schemas.microsoft.com/office/drawing/2014/main" id="{B3FF61DC-EC36-4B46-8AE0-CDB48C74902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6819" y="2696802"/>
                <a:ext cx="641141" cy="648000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solidFill>
                  <a:schemeClr val="accent5"/>
                </a:solidFill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pic>
            <p:nvPicPr>
              <p:cNvPr id="56" name="Picture 2" descr="http://www.icone-png.com/png/14/13558.png">
                <a:extLst>
                  <a:ext uri="{FF2B5EF4-FFF2-40B4-BE49-F238E27FC236}">
                    <a16:creationId xmlns:a16="http://schemas.microsoft.com/office/drawing/2014/main" id="{C1E34262-B8A2-47BB-8647-A17300B8AF8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 cstate="print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lum bright="100000" contrast="100000"/>
              </a:blip>
              <a:srcRect/>
              <a:stretch>
                <a:fillRect/>
              </a:stretch>
            </p:blipFill>
            <p:spPr bwMode="auto">
              <a:xfrm>
                <a:off x="444591" y="2848002"/>
                <a:ext cx="345599" cy="345600"/>
              </a:xfrm>
              <a:prstGeom prst="rect">
                <a:avLst/>
              </a:prstGeom>
              <a:noFill/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p:spPr>
          </p:pic>
        </p:grpSp>
      </p:grpSp>
      <p:graphicFrame>
        <p:nvGraphicFramePr>
          <p:cNvPr id="57" name="Graphique 56">
            <a:extLst>
              <a:ext uri="{FF2B5EF4-FFF2-40B4-BE49-F238E27FC236}">
                <a16:creationId xmlns:a16="http://schemas.microsoft.com/office/drawing/2014/main" id="{96B6E1B2-2CD3-4B94-BA58-7EE15D98DB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644876"/>
              </p:ext>
            </p:extLst>
          </p:nvPr>
        </p:nvGraphicFramePr>
        <p:xfrm>
          <a:off x="2062000" y="4185009"/>
          <a:ext cx="1007041" cy="671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58" name="ZoneTexte 57">
            <a:extLst>
              <a:ext uri="{FF2B5EF4-FFF2-40B4-BE49-F238E27FC236}">
                <a16:creationId xmlns:a16="http://schemas.microsoft.com/office/drawing/2014/main" id="{2C008919-5F48-42CD-ADDD-DAE47F2723E5}"/>
              </a:ext>
            </a:extLst>
          </p:cNvPr>
          <p:cNvSpPr txBox="1"/>
          <p:nvPr/>
        </p:nvSpPr>
        <p:spPr>
          <a:xfrm>
            <a:off x="3062989" y="5065918"/>
            <a:ext cx="393304" cy="349702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r>
              <a:rPr lang="fr-FR" dirty="0">
                <a:solidFill>
                  <a:srgbClr val="C8004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mikazoom" pitchFamily="2" charset="0"/>
                <a:ea typeface="Roboto" pitchFamily="2" charset="0"/>
              </a:rPr>
              <a:t>5%</a:t>
            </a:r>
            <a:endParaRPr lang="fr-FR" sz="1000" dirty="0">
              <a:solidFill>
                <a:srgbClr val="C8004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itchFamily="2" charset="0"/>
              <a:ea typeface="Roboto" pitchFamily="2" charset="0"/>
            </a:endParaRPr>
          </a:p>
        </p:txBody>
      </p:sp>
      <p:graphicFrame>
        <p:nvGraphicFramePr>
          <p:cNvPr id="59" name="Graphique 58">
            <a:extLst>
              <a:ext uri="{FF2B5EF4-FFF2-40B4-BE49-F238E27FC236}">
                <a16:creationId xmlns:a16="http://schemas.microsoft.com/office/drawing/2014/main" id="{09F04112-36A6-4B9A-91D3-B760BC02DA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403484"/>
              </p:ext>
            </p:extLst>
          </p:nvPr>
        </p:nvGraphicFramePr>
        <p:xfrm>
          <a:off x="2062000" y="4905089"/>
          <a:ext cx="1007041" cy="671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60" name="ZoneTexte 59">
            <a:extLst>
              <a:ext uri="{FF2B5EF4-FFF2-40B4-BE49-F238E27FC236}">
                <a16:creationId xmlns:a16="http://schemas.microsoft.com/office/drawing/2014/main" id="{8ADC9FEF-25F1-4D35-B65B-B4071D1A8747}"/>
              </a:ext>
            </a:extLst>
          </p:cNvPr>
          <p:cNvSpPr txBox="1"/>
          <p:nvPr/>
        </p:nvSpPr>
        <p:spPr>
          <a:xfrm>
            <a:off x="2204864" y="2362171"/>
            <a:ext cx="1332663" cy="195814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pPr algn="ctr"/>
            <a:r>
              <a:rPr lang="fr-F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itchFamily="2" charset="0"/>
                <a:ea typeface="Roboto" pitchFamily="2" charset="0"/>
              </a:rPr>
              <a:t>Répartition mars/avril 2020</a:t>
            </a:r>
          </a:p>
        </p:txBody>
      </p:sp>
      <p:sp>
        <p:nvSpPr>
          <p:cNvPr id="62" name="AutoShape 4">
            <a:extLst>
              <a:ext uri="{FF2B5EF4-FFF2-40B4-BE49-F238E27FC236}">
                <a16:creationId xmlns:a16="http://schemas.microsoft.com/office/drawing/2014/main" id="{CC7F08E6-23D4-4F11-92E8-A9FAB655A0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901" y="6336928"/>
            <a:ext cx="553604" cy="1282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none" lIns="36000" tIns="0" rIns="36000" bIns="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1200"/>
              </a:lnSpc>
              <a:spcAft>
                <a:spcPts val="0"/>
              </a:spcAft>
            </a:pPr>
            <a:r>
              <a:rPr lang="fr-FR" sz="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  <a:cs typeface="Helv"/>
              </a:rPr>
              <a:t>Source : CCIBG, 2020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EE92F39C-4AF3-496F-AE57-999ABE6A922E}"/>
              </a:ext>
            </a:extLst>
          </p:cNvPr>
          <p:cNvSpPr txBox="1"/>
          <p:nvPr/>
        </p:nvSpPr>
        <p:spPr>
          <a:xfrm>
            <a:off x="2950779" y="5785998"/>
            <a:ext cx="505514" cy="349702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r>
              <a:rPr lang="fr-FR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mikazoom" pitchFamily="2" charset="0"/>
                <a:ea typeface="Roboto" pitchFamily="2" charset="0"/>
              </a:rPr>
              <a:t>60%</a:t>
            </a:r>
            <a:endParaRPr lang="fr-FR" sz="10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itchFamily="2" charset="0"/>
              <a:ea typeface="Roboto" pitchFamily="2" charset="0"/>
            </a:endParaRPr>
          </a:p>
        </p:txBody>
      </p:sp>
      <p:graphicFrame>
        <p:nvGraphicFramePr>
          <p:cNvPr id="70" name="Graphique 69">
            <a:extLst>
              <a:ext uri="{FF2B5EF4-FFF2-40B4-BE49-F238E27FC236}">
                <a16:creationId xmlns:a16="http://schemas.microsoft.com/office/drawing/2014/main" id="{060171F1-1C9D-4B58-ACDA-038002731E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091689"/>
              </p:ext>
            </p:extLst>
          </p:nvPr>
        </p:nvGraphicFramePr>
        <p:xfrm>
          <a:off x="2056767" y="5625169"/>
          <a:ext cx="1007041" cy="671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pSp>
        <p:nvGrpSpPr>
          <p:cNvPr id="72" name="Groupe 71">
            <a:extLst>
              <a:ext uri="{FF2B5EF4-FFF2-40B4-BE49-F238E27FC236}">
                <a16:creationId xmlns:a16="http://schemas.microsoft.com/office/drawing/2014/main" id="{5259A12A-E788-4826-B281-02FAAE2B6F1C}"/>
              </a:ext>
            </a:extLst>
          </p:cNvPr>
          <p:cNvGrpSpPr/>
          <p:nvPr/>
        </p:nvGrpSpPr>
        <p:grpSpPr>
          <a:xfrm>
            <a:off x="332656" y="5762493"/>
            <a:ext cx="1902452" cy="396713"/>
            <a:chOff x="332656" y="9099483"/>
            <a:chExt cx="1902452" cy="396713"/>
          </a:xfrm>
        </p:grpSpPr>
        <p:sp>
          <p:nvSpPr>
            <p:cNvPr id="73" name="Arrondir un rectangle avec un coin diagonal 144">
              <a:extLst>
                <a:ext uri="{FF2B5EF4-FFF2-40B4-BE49-F238E27FC236}">
                  <a16:creationId xmlns:a16="http://schemas.microsoft.com/office/drawing/2014/main" id="{6BB0BAFE-C3D4-44F2-BC04-AA47F701B3D8}"/>
                </a:ext>
              </a:extLst>
            </p:cNvPr>
            <p:cNvSpPr/>
            <p:nvPr/>
          </p:nvSpPr>
          <p:spPr>
            <a:xfrm>
              <a:off x="435108" y="9129999"/>
              <a:ext cx="1800000" cy="335681"/>
            </a:xfrm>
            <a:prstGeom prst="round2DiagRect">
              <a:avLst>
                <a:gd name="adj1" fmla="val 50000"/>
                <a:gd name="adj2" fmla="val 0"/>
              </a:avLst>
            </a:prstGeom>
            <a:noFill/>
            <a:ln w="15875">
              <a:solidFill>
                <a:schemeClr val="accent6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4" name="ZoneTexte 73">
              <a:extLst>
                <a:ext uri="{FF2B5EF4-FFF2-40B4-BE49-F238E27FC236}">
                  <a16:creationId xmlns:a16="http://schemas.microsoft.com/office/drawing/2014/main" id="{D38560B1-809D-4DD2-A096-2A2F682CD7E4}"/>
                </a:ext>
              </a:extLst>
            </p:cNvPr>
            <p:cNvSpPr txBox="1"/>
            <p:nvPr/>
          </p:nvSpPr>
          <p:spPr>
            <a:xfrm>
              <a:off x="1478202" y="9128563"/>
              <a:ext cx="694422" cy="338554"/>
            </a:xfrm>
            <a:prstGeom prst="rect">
              <a:avLst/>
            </a:prstGeom>
            <a:noFill/>
            <a:effectLst/>
          </p:spPr>
          <p:txBody>
            <a:bodyPr wrap="none" rtlCol="0" anchor="ctr" anchorCtr="0">
              <a:spAutoFit/>
            </a:bodyPr>
            <a:lstStyle/>
            <a:p>
              <a:pPr lvl="0" algn="r"/>
              <a:r>
                <a:rPr lang="fr-FR" sz="1600" dirty="0">
                  <a:solidFill>
                    <a:schemeClr val="bg2">
                      <a:lumMod val="50000"/>
                    </a:schemeClr>
                  </a:solidFill>
                  <a:latin typeface="Komikazoom" pitchFamily="2" charset="0"/>
                </a:rPr>
                <a:t>628 </a:t>
              </a:r>
              <a:r>
                <a:rPr lang="fr-FR" sz="1000" dirty="0" err="1">
                  <a:solidFill>
                    <a:schemeClr val="bg2">
                      <a:lumMod val="50000"/>
                    </a:schemeClr>
                  </a:solidFill>
                  <a:latin typeface="Bebas Neue" pitchFamily="34" charset="0"/>
                </a:rPr>
                <a:t>ets</a:t>
              </a:r>
              <a:r>
                <a:rPr lang="fr-FR" sz="1000" dirty="0">
                  <a:solidFill>
                    <a:schemeClr val="bg2">
                      <a:lumMod val="50000"/>
                    </a:schemeClr>
                  </a:solidFill>
                  <a:latin typeface="Bebas Neue" pitchFamily="34" charset="0"/>
                </a:rPr>
                <a:t>.</a:t>
              </a:r>
            </a:p>
          </p:txBody>
        </p:sp>
        <p:sp>
          <p:nvSpPr>
            <p:cNvPr id="75" name="ZoneTexte 74">
              <a:extLst>
                <a:ext uri="{FF2B5EF4-FFF2-40B4-BE49-F238E27FC236}">
                  <a16:creationId xmlns:a16="http://schemas.microsoft.com/office/drawing/2014/main" id="{4499A0F9-6B1F-4274-A2BB-22F1A332A749}"/>
                </a:ext>
              </a:extLst>
            </p:cNvPr>
            <p:cNvSpPr txBox="1"/>
            <p:nvPr/>
          </p:nvSpPr>
          <p:spPr>
            <a:xfrm>
              <a:off x="780541" y="9180697"/>
              <a:ext cx="657653" cy="234286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rmAutofit/>
            </a:bodyPr>
            <a:lstStyle/>
            <a:p>
              <a:r>
                <a:rPr lang="fr-FR" sz="900" dirty="0">
                  <a:solidFill>
                    <a:schemeClr val="bg2">
                      <a:lumMod val="50000"/>
                    </a:schemeClr>
                  </a:solidFill>
                  <a:latin typeface="Komikazoom" pitchFamily="2" charset="0"/>
                  <a:ea typeface="Roboto Lt" pitchFamily="2" charset="0"/>
                </a:rPr>
                <a:t>Services</a:t>
              </a:r>
            </a:p>
          </p:txBody>
        </p:sp>
        <p:sp>
          <p:nvSpPr>
            <p:cNvPr id="76" name="Arrondir un rectangle avec un coin diagonal 149">
              <a:extLst>
                <a:ext uri="{FF2B5EF4-FFF2-40B4-BE49-F238E27FC236}">
                  <a16:creationId xmlns:a16="http://schemas.microsoft.com/office/drawing/2014/main" id="{7BC16792-D963-40C2-AFFD-17FB08AB3B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32656" y="9099483"/>
              <a:ext cx="392514" cy="396713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solidFill>
                <a:schemeClr val="accent4"/>
              </a:solidFill>
            </a:ln>
            <a:effectLst>
              <a:outerShdw blurRad="38100" sx="101000" sy="101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77" name="Picture 14" descr="Résultat de recherche d'images pour &quot;picto réparation&quot;">
              <a:extLst>
                <a:ext uri="{FF2B5EF4-FFF2-40B4-BE49-F238E27FC236}">
                  <a16:creationId xmlns:a16="http://schemas.microsoft.com/office/drawing/2014/main" id="{2EFBCF49-24A4-4989-A0FF-148E3925A60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 cstate="print">
              <a:lum bright="100000" contrast="100000"/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346656" y="9161074"/>
              <a:ext cx="360000" cy="273530"/>
            </a:xfrm>
            <a:prstGeom prst="rect">
              <a:avLst/>
            </a:prstGeom>
            <a:noFill/>
            <a:effectLst>
              <a:outerShdw blurRad="38100" sx="101000" sy="101000" algn="ctr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78" name="Arrondir un rectangle avec un coin diagonal 144">
            <a:extLst>
              <a:ext uri="{FF2B5EF4-FFF2-40B4-BE49-F238E27FC236}">
                <a16:creationId xmlns:a16="http://schemas.microsoft.com/office/drawing/2014/main" id="{51700502-47B2-4361-9922-4BAF1173D64B}"/>
              </a:ext>
            </a:extLst>
          </p:cNvPr>
          <p:cNvSpPr/>
          <p:nvPr/>
        </p:nvSpPr>
        <p:spPr>
          <a:xfrm>
            <a:off x="440341" y="5072929"/>
            <a:ext cx="1800000" cy="335681"/>
          </a:xfrm>
          <a:prstGeom prst="round2DiagRect">
            <a:avLst>
              <a:gd name="adj1" fmla="val 50000"/>
              <a:gd name="adj2" fmla="val 0"/>
            </a:avLst>
          </a:prstGeom>
          <a:noFill/>
          <a:ln w="15875">
            <a:solidFill>
              <a:schemeClr val="accent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9" name="ZoneTexte 78">
            <a:extLst>
              <a:ext uri="{FF2B5EF4-FFF2-40B4-BE49-F238E27FC236}">
                <a16:creationId xmlns:a16="http://schemas.microsoft.com/office/drawing/2014/main" id="{F4BE5282-0DA8-40DE-99CF-74B465BF890C}"/>
              </a:ext>
            </a:extLst>
          </p:cNvPr>
          <p:cNvSpPr txBox="1"/>
          <p:nvPr/>
        </p:nvSpPr>
        <p:spPr>
          <a:xfrm>
            <a:off x="1594043" y="5071492"/>
            <a:ext cx="583814" cy="338554"/>
          </a:xfrm>
          <a:prstGeom prst="rect">
            <a:avLst/>
          </a:prstGeom>
          <a:noFill/>
          <a:effectLst/>
        </p:spPr>
        <p:txBody>
          <a:bodyPr wrap="none" rtlCol="0" anchor="ctr" anchorCtr="0">
            <a:spAutoFit/>
          </a:bodyPr>
          <a:lstStyle/>
          <a:p>
            <a:pPr lvl="0" algn="r"/>
            <a:r>
              <a:rPr lang="fr-FR" sz="1600" dirty="0">
                <a:solidFill>
                  <a:schemeClr val="bg2">
                    <a:lumMod val="50000"/>
                  </a:schemeClr>
                </a:solidFill>
                <a:latin typeface="Komikazoom" pitchFamily="2" charset="0"/>
              </a:rPr>
              <a:t>53 </a:t>
            </a:r>
            <a:r>
              <a:rPr lang="fr-FR" sz="1000" dirty="0" err="1">
                <a:solidFill>
                  <a:schemeClr val="bg2">
                    <a:lumMod val="50000"/>
                  </a:schemeClr>
                </a:solidFill>
                <a:latin typeface="Bebas Neue" pitchFamily="34" charset="0"/>
              </a:rPr>
              <a:t>ets</a:t>
            </a:r>
            <a:r>
              <a:rPr lang="fr-FR" sz="1000" dirty="0">
                <a:solidFill>
                  <a:schemeClr val="bg2">
                    <a:lumMod val="50000"/>
                  </a:schemeClr>
                </a:solidFill>
                <a:latin typeface="Bebas Neue" pitchFamily="34" charset="0"/>
              </a:rPr>
              <a:t>.</a:t>
            </a:r>
          </a:p>
        </p:txBody>
      </p:sp>
      <p:sp>
        <p:nvSpPr>
          <p:cNvPr id="80" name="ZoneTexte 79">
            <a:extLst>
              <a:ext uri="{FF2B5EF4-FFF2-40B4-BE49-F238E27FC236}">
                <a16:creationId xmlns:a16="http://schemas.microsoft.com/office/drawing/2014/main" id="{AA678CC6-9982-4B72-B2AD-EF216BA2DADB}"/>
              </a:ext>
            </a:extLst>
          </p:cNvPr>
          <p:cNvSpPr txBox="1"/>
          <p:nvPr/>
        </p:nvSpPr>
        <p:spPr>
          <a:xfrm>
            <a:off x="785774" y="5123626"/>
            <a:ext cx="657653" cy="234286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rmAutofit/>
          </a:bodyPr>
          <a:lstStyle/>
          <a:p>
            <a:r>
              <a:rPr lang="fr-FR" sz="900" dirty="0" err="1">
                <a:solidFill>
                  <a:schemeClr val="bg2">
                    <a:lumMod val="50000"/>
                  </a:schemeClr>
                </a:solidFill>
                <a:latin typeface="Komikazoom" pitchFamily="2" charset="0"/>
                <a:ea typeface="Roboto Lt" pitchFamily="2" charset="0"/>
              </a:rPr>
              <a:t>chr</a:t>
            </a:r>
            <a:endParaRPr lang="fr-FR" sz="900" dirty="0">
              <a:solidFill>
                <a:schemeClr val="bg2">
                  <a:lumMod val="50000"/>
                </a:schemeClr>
              </a:solidFill>
              <a:latin typeface="Komikazoom" pitchFamily="2" charset="0"/>
              <a:ea typeface="Roboto Lt" pitchFamily="2" charset="0"/>
            </a:endParaRPr>
          </a:p>
        </p:txBody>
      </p:sp>
      <p:sp>
        <p:nvSpPr>
          <p:cNvPr id="81" name="Arrondir un rectangle avec un coin diagonal 149">
            <a:extLst>
              <a:ext uri="{FF2B5EF4-FFF2-40B4-BE49-F238E27FC236}">
                <a16:creationId xmlns:a16="http://schemas.microsoft.com/office/drawing/2014/main" id="{D8C378A9-0CA7-4DDD-A064-C1FAF880E3CA}"/>
              </a:ext>
            </a:extLst>
          </p:cNvPr>
          <p:cNvSpPr>
            <a:spLocks noChangeAspect="1"/>
          </p:cNvSpPr>
          <p:nvPr/>
        </p:nvSpPr>
        <p:spPr>
          <a:xfrm>
            <a:off x="337889" y="5042413"/>
            <a:ext cx="392514" cy="396713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6"/>
          </a:solidFill>
          <a:ln>
            <a:solidFill>
              <a:srgbClr val="C80047"/>
            </a:solidFill>
          </a:ln>
          <a:effectLst>
            <a:outerShdw blurRad="38100" sx="101000" sy="101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82" name="Graphique 81" descr="Serveur">
            <a:extLst>
              <a:ext uri="{FF2B5EF4-FFF2-40B4-BE49-F238E27FC236}">
                <a16:creationId xmlns:a16="http://schemas.microsoft.com/office/drawing/2014/main" id="{EFFD46A6-3932-463D-8A7B-09DDE6AAC566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81230" y="5076002"/>
            <a:ext cx="329535" cy="329535"/>
          </a:xfrm>
          <a:prstGeom prst="rect">
            <a:avLst/>
          </a:prstGeom>
        </p:spPr>
      </p:pic>
      <p:sp>
        <p:nvSpPr>
          <p:cNvPr id="83" name="Organigramme : Connecteur 82">
            <a:extLst>
              <a:ext uri="{FF2B5EF4-FFF2-40B4-BE49-F238E27FC236}">
                <a16:creationId xmlns:a16="http://schemas.microsoft.com/office/drawing/2014/main" id="{F412D6DB-937D-47F6-847C-7C993115C4CB}"/>
              </a:ext>
            </a:extLst>
          </p:cNvPr>
          <p:cNvSpPr>
            <a:spLocks noChangeAspect="1"/>
          </p:cNvSpPr>
          <p:nvPr/>
        </p:nvSpPr>
        <p:spPr>
          <a:xfrm>
            <a:off x="4045036" y="2832618"/>
            <a:ext cx="495822" cy="495822"/>
          </a:xfrm>
          <a:prstGeom prst="flowChartConnector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r>
              <a:rPr lang="fr-FR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" pitchFamily="34" charset="0"/>
              </a:rPr>
              <a:t>-67</a:t>
            </a:r>
            <a:r>
              <a:rPr lang="fr-FR" sz="1400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" pitchFamily="34" charset="0"/>
              </a:rPr>
              <a:t>%</a:t>
            </a:r>
            <a:endParaRPr lang="fr-FR" sz="2000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 Neue" pitchFamily="34" charset="0"/>
            </a:endParaRPr>
          </a:p>
        </p:txBody>
      </p:sp>
      <p:sp>
        <p:nvSpPr>
          <p:cNvPr id="84" name="Organigramme : Connecteur 83">
            <a:extLst>
              <a:ext uri="{FF2B5EF4-FFF2-40B4-BE49-F238E27FC236}">
                <a16:creationId xmlns:a16="http://schemas.microsoft.com/office/drawing/2014/main" id="{E9C86BE6-D1A5-4DFB-85C7-2B44D89002E5}"/>
              </a:ext>
            </a:extLst>
          </p:cNvPr>
          <p:cNvSpPr>
            <a:spLocks noChangeAspect="1"/>
          </p:cNvSpPr>
          <p:nvPr/>
        </p:nvSpPr>
        <p:spPr>
          <a:xfrm>
            <a:off x="4045036" y="3552698"/>
            <a:ext cx="495822" cy="495822"/>
          </a:xfrm>
          <a:prstGeom prst="flowChartConnector">
            <a:avLst/>
          </a:prstGeom>
          <a:noFill/>
          <a:ln w="25400">
            <a:solidFill>
              <a:schemeClr val="accent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r>
              <a:rPr lang="fr-FR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" pitchFamily="34" charset="0"/>
              </a:rPr>
              <a:t>-80</a:t>
            </a:r>
            <a:r>
              <a:rPr lang="fr-FR" sz="1400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" pitchFamily="34" charset="0"/>
              </a:rPr>
              <a:t>%</a:t>
            </a:r>
            <a:endParaRPr lang="fr-FR" sz="2000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 Neue" pitchFamily="34" charset="0"/>
            </a:endParaRPr>
          </a:p>
        </p:txBody>
      </p:sp>
      <p:sp>
        <p:nvSpPr>
          <p:cNvPr id="85" name="Organigramme : Connecteur 84">
            <a:extLst>
              <a:ext uri="{FF2B5EF4-FFF2-40B4-BE49-F238E27FC236}">
                <a16:creationId xmlns:a16="http://schemas.microsoft.com/office/drawing/2014/main" id="{1D58949B-116C-45DF-8E52-01F227AF3F91}"/>
              </a:ext>
            </a:extLst>
          </p:cNvPr>
          <p:cNvSpPr>
            <a:spLocks noChangeAspect="1"/>
          </p:cNvSpPr>
          <p:nvPr/>
        </p:nvSpPr>
        <p:spPr>
          <a:xfrm>
            <a:off x="4045036" y="4272778"/>
            <a:ext cx="495822" cy="495822"/>
          </a:xfrm>
          <a:prstGeom prst="flowChartConnector">
            <a:avLst/>
          </a:prstGeom>
          <a:noFill/>
          <a:ln w="25400">
            <a:solidFill>
              <a:schemeClr val="accent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r>
              <a:rPr lang="fr-FR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" pitchFamily="34" charset="0"/>
              </a:rPr>
              <a:t>-54</a:t>
            </a:r>
            <a:r>
              <a:rPr lang="fr-FR" sz="1400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" pitchFamily="34" charset="0"/>
              </a:rPr>
              <a:t>%</a:t>
            </a:r>
            <a:endParaRPr lang="fr-FR" sz="2000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 Neue" pitchFamily="34" charset="0"/>
            </a:endParaRPr>
          </a:p>
        </p:txBody>
      </p:sp>
      <p:sp>
        <p:nvSpPr>
          <p:cNvPr id="86" name="Organigramme : Connecteur 85">
            <a:extLst>
              <a:ext uri="{FF2B5EF4-FFF2-40B4-BE49-F238E27FC236}">
                <a16:creationId xmlns:a16="http://schemas.microsoft.com/office/drawing/2014/main" id="{93814185-AA30-4958-B93D-FAA3F225D3D6}"/>
              </a:ext>
            </a:extLst>
          </p:cNvPr>
          <p:cNvSpPr>
            <a:spLocks noChangeAspect="1"/>
          </p:cNvSpPr>
          <p:nvPr/>
        </p:nvSpPr>
        <p:spPr>
          <a:xfrm>
            <a:off x="4045036" y="5712938"/>
            <a:ext cx="495822" cy="495822"/>
          </a:xfrm>
          <a:prstGeom prst="flowChartConnector">
            <a:avLst/>
          </a:prstGeom>
          <a:noFill/>
          <a:ln w="25400"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r>
              <a:rPr lang="fr-FR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" pitchFamily="34" charset="0"/>
              </a:rPr>
              <a:t>-55</a:t>
            </a:r>
            <a:r>
              <a:rPr lang="fr-FR" sz="140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" pitchFamily="34" charset="0"/>
              </a:rPr>
              <a:t>%</a:t>
            </a:r>
            <a:endParaRPr lang="fr-FR" sz="2000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 Neue" pitchFamily="34" charset="0"/>
            </a:endParaRPr>
          </a:p>
        </p:txBody>
      </p:sp>
      <p:sp>
        <p:nvSpPr>
          <p:cNvPr id="87" name="Organigramme : Connecteur 86">
            <a:extLst>
              <a:ext uri="{FF2B5EF4-FFF2-40B4-BE49-F238E27FC236}">
                <a16:creationId xmlns:a16="http://schemas.microsoft.com/office/drawing/2014/main" id="{B169F383-E186-4BA5-9E3F-10801D35FD8E}"/>
              </a:ext>
            </a:extLst>
          </p:cNvPr>
          <p:cNvSpPr>
            <a:spLocks noChangeAspect="1"/>
          </p:cNvSpPr>
          <p:nvPr/>
        </p:nvSpPr>
        <p:spPr>
          <a:xfrm>
            <a:off x="4045036" y="4992858"/>
            <a:ext cx="495822" cy="495822"/>
          </a:xfrm>
          <a:prstGeom prst="flowChartConnector">
            <a:avLst/>
          </a:prstGeom>
          <a:noFill/>
          <a:ln w="25400">
            <a:solidFill>
              <a:srgbClr val="C80047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r>
              <a:rPr lang="fr-FR" dirty="0">
                <a:solidFill>
                  <a:srgbClr val="C8004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" pitchFamily="34" charset="0"/>
              </a:rPr>
              <a:t>-58</a:t>
            </a:r>
            <a:r>
              <a:rPr lang="fr-FR" sz="1400" dirty="0">
                <a:solidFill>
                  <a:srgbClr val="C8004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" pitchFamily="34" charset="0"/>
              </a:rPr>
              <a:t>%</a:t>
            </a:r>
            <a:endParaRPr lang="fr-FR" sz="2000" dirty="0">
              <a:solidFill>
                <a:srgbClr val="C8004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 Neue" pitchFamily="34" charset="0"/>
            </a:endParaRPr>
          </a:p>
        </p:txBody>
      </p:sp>
      <p:sp>
        <p:nvSpPr>
          <p:cNvPr id="88" name="ZoneTexte 87">
            <a:extLst>
              <a:ext uri="{FF2B5EF4-FFF2-40B4-BE49-F238E27FC236}">
                <a16:creationId xmlns:a16="http://schemas.microsoft.com/office/drawing/2014/main" id="{E7C52363-5A06-41D3-9369-E355323E6F39}"/>
              </a:ext>
            </a:extLst>
          </p:cNvPr>
          <p:cNvSpPr txBox="1"/>
          <p:nvPr/>
        </p:nvSpPr>
        <p:spPr>
          <a:xfrm>
            <a:off x="5965974" y="2905678"/>
            <a:ext cx="393304" cy="349702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r>
              <a:rPr lang="fr-FR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mikazoom" pitchFamily="2" charset="0"/>
                <a:ea typeface="Roboto" pitchFamily="2" charset="0"/>
              </a:rPr>
              <a:t>5%</a:t>
            </a:r>
            <a:endParaRPr lang="fr-FR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itchFamily="2" charset="0"/>
              <a:ea typeface="Roboto" pitchFamily="2" charset="0"/>
            </a:endParaRPr>
          </a:p>
        </p:txBody>
      </p:sp>
      <p:graphicFrame>
        <p:nvGraphicFramePr>
          <p:cNvPr id="89" name="Graphique 88">
            <a:extLst>
              <a:ext uri="{FF2B5EF4-FFF2-40B4-BE49-F238E27FC236}">
                <a16:creationId xmlns:a16="http://schemas.microsoft.com/office/drawing/2014/main" id="{08FD6D81-9CAA-408C-8A43-04E93D964F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4368446"/>
              </p:ext>
            </p:extLst>
          </p:nvPr>
        </p:nvGraphicFramePr>
        <p:xfrm>
          <a:off x="4977809" y="2744849"/>
          <a:ext cx="1007041" cy="671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90" name="ZoneTexte 89">
            <a:extLst>
              <a:ext uri="{FF2B5EF4-FFF2-40B4-BE49-F238E27FC236}">
                <a16:creationId xmlns:a16="http://schemas.microsoft.com/office/drawing/2014/main" id="{11F74263-5A9E-4491-A5CB-2130E35617C9}"/>
              </a:ext>
            </a:extLst>
          </p:cNvPr>
          <p:cNvSpPr txBox="1"/>
          <p:nvPr/>
        </p:nvSpPr>
        <p:spPr>
          <a:xfrm>
            <a:off x="5965974" y="3625758"/>
            <a:ext cx="406128" cy="349702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r>
              <a:rPr lang="fr-FR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mikazoom" pitchFamily="2" charset="0"/>
                <a:ea typeface="Roboto" pitchFamily="2" charset="0"/>
              </a:rPr>
              <a:t>8%</a:t>
            </a:r>
            <a:endParaRPr lang="fr-FR" sz="10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itchFamily="2" charset="0"/>
              <a:ea typeface="Roboto" pitchFamily="2" charset="0"/>
            </a:endParaRPr>
          </a:p>
        </p:txBody>
      </p:sp>
      <p:graphicFrame>
        <p:nvGraphicFramePr>
          <p:cNvPr id="92" name="Graphique 91">
            <a:extLst>
              <a:ext uri="{FF2B5EF4-FFF2-40B4-BE49-F238E27FC236}">
                <a16:creationId xmlns:a16="http://schemas.microsoft.com/office/drawing/2014/main" id="{824A91E2-78B4-4060-BB81-36F0236DCB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4553294"/>
              </p:ext>
            </p:extLst>
          </p:nvPr>
        </p:nvGraphicFramePr>
        <p:xfrm>
          <a:off x="4977809" y="3464929"/>
          <a:ext cx="1007041" cy="671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sp>
        <p:nvSpPr>
          <p:cNvPr id="93" name="ZoneTexte 92">
            <a:extLst>
              <a:ext uri="{FF2B5EF4-FFF2-40B4-BE49-F238E27FC236}">
                <a16:creationId xmlns:a16="http://schemas.microsoft.com/office/drawing/2014/main" id="{4147BC9D-E674-48A2-AB92-63E09B75B387}"/>
              </a:ext>
            </a:extLst>
          </p:cNvPr>
          <p:cNvSpPr txBox="1"/>
          <p:nvPr/>
        </p:nvSpPr>
        <p:spPr>
          <a:xfrm>
            <a:off x="5866588" y="4345838"/>
            <a:ext cx="518338" cy="349702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r>
              <a:rPr lang="fr-FR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mikazoom" pitchFamily="2" charset="0"/>
                <a:ea typeface="Roboto" pitchFamily="2" charset="0"/>
              </a:rPr>
              <a:t>24%</a:t>
            </a:r>
            <a:endParaRPr lang="fr-FR" sz="10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itchFamily="2" charset="0"/>
              <a:ea typeface="Roboto" pitchFamily="2" charset="0"/>
            </a:endParaRPr>
          </a:p>
        </p:txBody>
      </p:sp>
      <p:graphicFrame>
        <p:nvGraphicFramePr>
          <p:cNvPr id="94" name="Graphique 93">
            <a:extLst>
              <a:ext uri="{FF2B5EF4-FFF2-40B4-BE49-F238E27FC236}">
                <a16:creationId xmlns:a16="http://schemas.microsoft.com/office/drawing/2014/main" id="{EB89BD09-7E71-4F04-AAE1-2887CB9EA6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088075"/>
              </p:ext>
            </p:extLst>
          </p:nvPr>
        </p:nvGraphicFramePr>
        <p:xfrm>
          <a:off x="4977809" y="4185009"/>
          <a:ext cx="1007041" cy="671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p:sp>
        <p:nvSpPr>
          <p:cNvPr id="95" name="ZoneTexte 94">
            <a:extLst>
              <a:ext uri="{FF2B5EF4-FFF2-40B4-BE49-F238E27FC236}">
                <a16:creationId xmlns:a16="http://schemas.microsoft.com/office/drawing/2014/main" id="{1F4A4955-6812-4EBD-8E3B-9D3096154791}"/>
              </a:ext>
            </a:extLst>
          </p:cNvPr>
          <p:cNvSpPr txBox="1"/>
          <p:nvPr/>
        </p:nvSpPr>
        <p:spPr>
          <a:xfrm>
            <a:off x="5978798" y="5065918"/>
            <a:ext cx="393304" cy="349702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r>
              <a:rPr lang="fr-FR" dirty="0">
                <a:solidFill>
                  <a:srgbClr val="C8004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mikazoom" pitchFamily="2" charset="0"/>
                <a:ea typeface="Roboto" pitchFamily="2" charset="0"/>
              </a:rPr>
              <a:t>5%</a:t>
            </a:r>
            <a:endParaRPr lang="fr-FR" sz="1000" dirty="0">
              <a:solidFill>
                <a:srgbClr val="C8004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itchFamily="2" charset="0"/>
              <a:ea typeface="Roboto" pitchFamily="2" charset="0"/>
            </a:endParaRPr>
          </a:p>
        </p:txBody>
      </p:sp>
      <p:graphicFrame>
        <p:nvGraphicFramePr>
          <p:cNvPr id="96" name="Graphique 95">
            <a:extLst>
              <a:ext uri="{FF2B5EF4-FFF2-40B4-BE49-F238E27FC236}">
                <a16:creationId xmlns:a16="http://schemas.microsoft.com/office/drawing/2014/main" id="{FBE97A97-264F-4D23-8D30-1399D72E88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9997102"/>
              </p:ext>
            </p:extLst>
          </p:nvPr>
        </p:nvGraphicFramePr>
        <p:xfrm>
          <a:off x="4977809" y="4905089"/>
          <a:ext cx="1007041" cy="671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6"/>
          </a:graphicData>
        </a:graphic>
      </p:graphicFrame>
      <p:sp>
        <p:nvSpPr>
          <p:cNvPr id="97" name="ZoneTexte 96">
            <a:extLst>
              <a:ext uri="{FF2B5EF4-FFF2-40B4-BE49-F238E27FC236}">
                <a16:creationId xmlns:a16="http://schemas.microsoft.com/office/drawing/2014/main" id="{FB8AD076-C64C-41D5-8647-AF04B22F1B30}"/>
              </a:ext>
            </a:extLst>
          </p:cNvPr>
          <p:cNvSpPr txBox="1"/>
          <p:nvPr/>
        </p:nvSpPr>
        <p:spPr>
          <a:xfrm>
            <a:off x="5120673" y="2362171"/>
            <a:ext cx="1332663" cy="195814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pPr algn="ctr"/>
            <a:r>
              <a:rPr lang="fr-F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itchFamily="2" charset="0"/>
                <a:ea typeface="Roboto" pitchFamily="2" charset="0"/>
              </a:rPr>
              <a:t>Répartition mars/avril 2019</a:t>
            </a:r>
          </a:p>
        </p:txBody>
      </p:sp>
      <p:sp>
        <p:nvSpPr>
          <p:cNvPr id="99" name="ZoneTexte 98">
            <a:extLst>
              <a:ext uri="{FF2B5EF4-FFF2-40B4-BE49-F238E27FC236}">
                <a16:creationId xmlns:a16="http://schemas.microsoft.com/office/drawing/2014/main" id="{64669709-1551-4C88-9DCB-BA32562A84E9}"/>
              </a:ext>
            </a:extLst>
          </p:cNvPr>
          <p:cNvSpPr txBox="1"/>
          <p:nvPr/>
        </p:nvSpPr>
        <p:spPr>
          <a:xfrm>
            <a:off x="5866588" y="5785998"/>
            <a:ext cx="492690" cy="349702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r>
              <a:rPr lang="fr-FR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mikazoom" pitchFamily="2" charset="0"/>
                <a:ea typeface="Roboto" pitchFamily="2" charset="0"/>
              </a:rPr>
              <a:t>57%</a:t>
            </a:r>
            <a:endParaRPr lang="fr-FR" sz="10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itchFamily="2" charset="0"/>
              <a:ea typeface="Roboto" pitchFamily="2" charset="0"/>
            </a:endParaRPr>
          </a:p>
        </p:txBody>
      </p:sp>
      <p:graphicFrame>
        <p:nvGraphicFramePr>
          <p:cNvPr id="100" name="Graphique 99">
            <a:extLst>
              <a:ext uri="{FF2B5EF4-FFF2-40B4-BE49-F238E27FC236}">
                <a16:creationId xmlns:a16="http://schemas.microsoft.com/office/drawing/2014/main" id="{70E8B8ED-094A-43CE-B4E1-8DCAECC79E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8675118"/>
              </p:ext>
            </p:extLst>
          </p:nvPr>
        </p:nvGraphicFramePr>
        <p:xfrm>
          <a:off x="4972576" y="5625169"/>
          <a:ext cx="1007041" cy="671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7"/>
          </a:graphicData>
        </a:graphic>
      </p:graphicFrame>
      <p:sp>
        <p:nvSpPr>
          <p:cNvPr id="101" name="ZoneTexte 100">
            <a:extLst>
              <a:ext uri="{FF2B5EF4-FFF2-40B4-BE49-F238E27FC236}">
                <a16:creationId xmlns:a16="http://schemas.microsoft.com/office/drawing/2014/main" id="{64DC1E0F-7C70-4757-AD5D-1FF08F7F9E1E}"/>
              </a:ext>
            </a:extLst>
          </p:cNvPr>
          <p:cNvSpPr txBox="1"/>
          <p:nvPr/>
        </p:nvSpPr>
        <p:spPr>
          <a:xfrm>
            <a:off x="3944040" y="2229730"/>
            <a:ext cx="709096" cy="442035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pPr algn="ctr"/>
            <a:r>
              <a:rPr lang="fr-F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itchFamily="2" charset="0"/>
                <a:ea typeface="Roboto" pitchFamily="2" charset="0"/>
              </a:rPr>
              <a:t>Évolution </a:t>
            </a:r>
          </a:p>
          <a:p>
            <a:pPr algn="ctr"/>
            <a:r>
              <a:rPr lang="fr-F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itchFamily="2" charset="0"/>
                <a:ea typeface="Roboto" pitchFamily="2" charset="0"/>
              </a:rPr>
              <a:t>2020/2019</a:t>
            </a:r>
          </a:p>
          <a:p>
            <a:pPr algn="ctr"/>
            <a:r>
              <a:rPr lang="fr-F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itchFamily="2" charset="0"/>
                <a:ea typeface="Roboto" pitchFamily="2" charset="0"/>
              </a:rPr>
              <a:t>(mars et avril)</a:t>
            </a:r>
          </a:p>
        </p:txBody>
      </p:sp>
    </p:spTree>
    <p:extLst>
      <p:ext uri="{BB962C8B-B14F-4D97-AF65-F5344CB8AC3E}">
        <p14:creationId xmlns:p14="http://schemas.microsoft.com/office/powerpoint/2010/main" val="1232296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>
            <a:extLst>
              <a:ext uri="{FF2B5EF4-FFF2-40B4-BE49-F238E27FC236}">
                <a16:creationId xmlns:a16="http://schemas.microsoft.com/office/drawing/2014/main" id="{3A3F90C9-0F82-46C9-9017-27F0E394A30F}"/>
              </a:ext>
            </a:extLst>
          </p:cNvPr>
          <p:cNvSpPr/>
          <p:nvPr/>
        </p:nvSpPr>
        <p:spPr>
          <a:xfrm>
            <a:off x="241026" y="200472"/>
            <a:ext cx="2880000" cy="974882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itchFamily="34" charset="0"/>
                <a:ea typeface="Roboto" pitchFamily="2" charset="0"/>
              </a:rPr>
              <a:t>Détail par secteur</a:t>
            </a:r>
          </a:p>
          <a:p>
            <a:pPr algn="just">
              <a:spcAft>
                <a:spcPts val="1200"/>
              </a:spcAft>
            </a:pPr>
            <a:r>
              <a:rPr lang="fr-FR" sz="1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itchFamily="34" charset="0"/>
                <a:ea typeface="Roboto Lt" pitchFamily="2" charset="0"/>
              </a:rPr>
              <a:t>Les services</a:t>
            </a:r>
          </a:p>
          <a:p>
            <a:pPr algn="just">
              <a:spcAft>
                <a:spcPts val="1200"/>
              </a:spcAft>
            </a:pPr>
            <a:r>
              <a:rPr lang="fr-F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La pandémie a eu des conséquences très importantes sur la création de services comme le montre le graphique ci-contre.</a:t>
            </a:r>
          </a:p>
          <a:p>
            <a:pPr algn="just">
              <a:spcAft>
                <a:spcPts val="1200"/>
              </a:spcAft>
            </a:pPr>
            <a:r>
              <a:rPr lang="fr-F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Le transport et l’entreposage </a:t>
            </a:r>
            <a:r>
              <a:rPr lang="fr-F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(-66%), </a:t>
            </a:r>
            <a:r>
              <a:rPr lang="fr-F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les soins esthétiques </a:t>
            </a:r>
            <a:r>
              <a:rPr lang="fr-F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(-64%),</a:t>
            </a:r>
            <a:r>
              <a:rPr lang="fr-F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 l’auto-moto </a:t>
            </a:r>
            <a:r>
              <a:rPr lang="fr-F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(-59%) </a:t>
            </a:r>
            <a:r>
              <a:rPr lang="fr-F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et l’information communication </a:t>
            </a:r>
            <a:r>
              <a:rPr lang="fr-F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(-58%) </a:t>
            </a:r>
            <a:r>
              <a:rPr lang="fr-F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ont été particulièrement impactés.</a:t>
            </a:r>
          </a:p>
          <a:p>
            <a:pPr algn="just">
              <a:spcAft>
                <a:spcPts val="1200"/>
              </a:spcAft>
            </a:pPr>
            <a:r>
              <a:rPr lang="fr-F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Le transport demeure le principal créateur d’établissements en raison de l’intégration dans cette activité des coursiers à vélo </a:t>
            </a:r>
            <a:r>
              <a:rPr lang="fr-F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(88% des créations de cette activité)</a:t>
            </a:r>
            <a:r>
              <a:rPr lang="fr-F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.</a:t>
            </a:r>
          </a:p>
          <a:p>
            <a:pPr algn="just">
              <a:spcAft>
                <a:spcPts val="1200"/>
              </a:spcAft>
            </a:pPr>
            <a:r>
              <a:rPr lang="fr-F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Viennent ensuite les activités scientifiques et techniques dont un tiers des créations concernent des cabinets de conseils en gestion.</a:t>
            </a:r>
          </a:p>
          <a:p>
            <a:pPr algn="just">
              <a:spcAft>
                <a:spcPts val="1200"/>
              </a:spcAft>
            </a:pPr>
            <a:endParaRPr lang="fr-FR" sz="1050" dirty="0">
              <a:solidFill>
                <a:schemeClr val="tx1">
                  <a:lumMod val="75000"/>
                  <a:lumOff val="25000"/>
                </a:schemeClr>
              </a:solidFill>
              <a:latin typeface="Roboto Lt" pitchFamily="2" charset="0"/>
              <a:ea typeface="Roboto Lt" pitchFamily="2" charset="0"/>
            </a:endParaRPr>
          </a:p>
          <a:p>
            <a:pPr algn="just">
              <a:spcAft>
                <a:spcPts val="1200"/>
              </a:spcAft>
            </a:pPr>
            <a:endParaRPr lang="fr-FR" sz="1050" dirty="0">
              <a:solidFill>
                <a:schemeClr val="tx1">
                  <a:lumMod val="75000"/>
                  <a:lumOff val="25000"/>
                </a:schemeClr>
              </a:solidFill>
              <a:latin typeface="Roboto Lt" pitchFamily="2" charset="0"/>
              <a:ea typeface="Roboto Lt" pitchFamily="2" charset="0"/>
            </a:endParaRPr>
          </a:p>
          <a:p>
            <a:pPr algn="just">
              <a:spcAft>
                <a:spcPts val="1200"/>
              </a:spcAft>
            </a:pPr>
            <a:endParaRPr lang="fr-FR" sz="1050" dirty="0">
              <a:solidFill>
                <a:schemeClr val="tx1">
                  <a:lumMod val="75000"/>
                  <a:lumOff val="25000"/>
                </a:schemeClr>
              </a:solidFill>
              <a:latin typeface="Roboto Lt" pitchFamily="2" charset="0"/>
              <a:ea typeface="Roboto Lt" pitchFamily="2" charset="0"/>
            </a:endParaRPr>
          </a:p>
          <a:p>
            <a:pPr algn="just">
              <a:spcAft>
                <a:spcPts val="1200"/>
              </a:spcAft>
            </a:pPr>
            <a:endParaRPr lang="fr-FR" sz="1400" u="sng" dirty="0">
              <a:solidFill>
                <a:schemeClr val="tx1">
                  <a:lumMod val="75000"/>
                  <a:lumOff val="25000"/>
                </a:schemeClr>
              </a:solidFill>
              <a:latin typeface="Bebas Neue" pitchFamily="34" charset="0"/>
              <a:ea typeface="Roboto Lt" pitchFamily="2" charset="0"/>
            </a:endParaRPr>
          </a:p>
          <a:p>
            <a:pPr algn="just">
              <a:spcAft>
                <a:spcPts val="1200"/>
              </a:spcAft>
            </a:pPr>
            <a:r>
              <a:rPr lang="fr-FR" sz="1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itchFamily="34" charset="0"/>
                <a:ea typeface="Roboto Lt" pitchFamily="2" charset="0"/>
              </a:rPr>
              <a:t>Les activités commerciales et de services à la personne (hors CHR)</a:t>
            </a:r>
            <a:r>
              <a:rPr lang="fr-FR" sz="800" i="1" dirty="0"/>
              <a:t> </a:t>
            </a:r>
          </a:p>
          <a:p>
            <a:pPr algn="just">
              <a:spcAft>
                <a:spcPts val="1200"/>
              </a:spcAft>
            </a:pPr>
            <a:r>
              <a:rPr lang="fr-FR" sz="800" i="1" dirty="0"/>
              <a:t>La nomenclature utilisée est celle de l’Observatoire du Commerce de la CCIBG. Elle combine à la fois des codes « activités » appartenant au commerce et aux services hors CHR.</a:t>
            </a:r>
          </a:p>
          <a:p>
            <a:pPr algn="just">
              <a:spcAft>
                <a:spcPts val="1200"/>
              </a:spcAft>
            </a:pPr>
            <a:r>
              <a:rPr lang="fr-F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Ce sont l’alimentaire spécialisé </a:t>
            </a:r>
            <a:r>
              <a:rPr lang="fr-F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(-72%), </a:t>
            </a:r>
            <a:r>
              <a:rPr lang="fr-F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l’auto moto </a:t>
            </a:r>
            <a:r>
              <a:rPr lang="fr-F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(-67%) </a:t>
            </a:r>
            <a:r>
              <a:rPr lang="fr-F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et la santé beauté </a:t>
            </a:r>
            <a:r>
              <a:rPr lang="fr-F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(-64%) </a:t>
            </a:r>
            <a:r>
              <a:rPr lang="fr-F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qui ont connus la plus forte baisse de création d’établissements.</a:t>
            </a:r>
          </a:p>
          <a:p>
            <a:pPr algn="just">
              <a:spcAft>
                <a:spcPts val="1200"/>
              </a:spcAft>
            </a:pPr>
            <a:r>
              <a:rPr lang="fr-F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A contrario, la baisse dans les services aux personnes a été plus modérée </a:t>
            </a:r>
            <a:r>
              <a:rPr lang="fr-F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(-23%).</a:t>
            </a:r>
          </a:p>
          <a:p>
            <a:pPr algn="just">
              <a:spcAft>
                <a:spcPts val="1200"/>
              </a:spcAft>
            </a:pPr>
            <a:r>
              <a:rPr lang="fr-F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Entre mars et avril 2020; ce sont les services aux personnes qui ont créé le plus d’établissements, et plus particulièrement les activités de courtage en assurance </a:t>
            </a:r>
            <a:r>
              <a:rPr lang="fr-F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(20%), </a:t>
            </a:r>
            <a:r>
              <a:rPr lang="fr-F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les agences de travail temporaire </a:t>
            </a:r>
            <a:r>
              <a:rPr lang="fr-F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(20%) </a:t>
            </a:r>
            <a:r>
              <a:rPr lang="fr-F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ou encore la réparation de biens personnels et domestiques </a:t>
            </a:r>
            <a:r>
              <a:rPr lang="fr-F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(20%).</a:t>
            </a:r>
          </a:p>
          <a:p>
            <a:pPr algn="just">
              <a:spcAft>
                <a:spcPts val="1200"/>
              </a:spcAft>
            </a:pPr>
            <a:endParaRPr lang="fr-FR" sz="1400" u="sng" dirty="0">
              <a:solidFill>
                <a:schemeClr val="tx1">
                  <a:lumMod val="75000"/>
                  <a:lumOff val="25000"/>
                </a:schemeClr>
              </a:solidFill>
              <a:latin typeface="Bebas Neue" pitchFamily="34" charset="0"/>
              <a:ea typeface="Roboto Lt" pitchFamily="2" charset="0"/>
            </a:endParaRPr>
          </a:p>
          <a:p>
            <a:pPr algn="just">
              <a:spcAft>
                <a:spcPts val="1200"/>
              </a:spcAft>
            </a:pPr>
            <a:endParaRPr lang="fr-FR" sz="1050" dirty="0">
              <a:solidFill>
                <a:schemeClr val="tx1">
                  <a:lumMod val="75000"/>
                  <a:lumOff val="25000"/>
                </a:schemeClr>
              </a:solidFill>
              <a:latin typeface="Roboto Lt" pitchFamily="2" charset="0"/>
              <a:ea typeface="Roboto Lt" pitchFamily="2" charset="0"/>
            </a:endParaRPr>
          </a:p>
          <a:p>
            <a:pPr algn="just">
              <a:spcAft>
                <a:spcPts val="1200"/>
              </a:spcAft>
            </a:pPr>
            <a:endParaRPr lang="fr-FR" sz="1050" dirty="0">
              <a:solidFill>
                <a:schemeClr val="tx1">
                  <a:lumMod val="75000"/>
                  <a:lumOff val="25000"/>
                </a:schemeClr>
              </a:solidFill>
              <a:latin typeface="Roboto Lt" pitchFamily="2" charset="0"/>
              <a:ea typeface="Roboto Lt" pitchFamily="2" charset="0"/>
            </a:endParaRPr>
          </a:p>
        </p:txBody>
      </p:sp>
      <p:cxnSp>
        <p:nvCxnSpPr>
          <p:cNvPr id="69" name="Connecteur droit 68">
            <a:extLst>
              <a:ext uri="{FF2B5EF4-FFF2-40B4-BE49-F238E27FC236}">
                <a16:creationId xmlns:a16="http://schemas.microsoft.com/office/drawing/2014/main" id="{4D63106E-A474-4BB9-B91B-3AD953C1F0AA}"/>
              </a:ext>
            </a:extLst>
          </p:cNvPr>
          <p:cNvCxnSpPr/>
          <p:nvPr/>
        </p:nvCxnSpPr>
        <p:spPr>
          <a:xfrm>
            <a:off x="330855" y="555111"/>
            <a:ext cx="2448000" cy="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CD80A0FE-469F-4E14-9C67-28D742504E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5297336"/>
              </p:ext>
            </p:extLst>
          </p:nvPr>
        </p:nvGraphicFramePr>
        <p:xfrm>
          <a:off x="2868684" y="488504"/>
          <a:ext cx="3989316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1" name="ZoneTexte 70">
            <a:extLst>
              <a:ext uri="{FF2B5EF4-FFF2-40B4-BE49-F238E27FC236}">
                <a16:creationId xmlns:a16="http://schemas.microsoft.com/office/drawing/2014/main" id="{9238659C-4190-468F-89A5-48C1F260F97F}"/>
              </a:ext>
            </a:extLst>
          </p:cNvPr>
          <p:cNvSpPr txBox="1"/>
          <p:nvPr/>
        </p:nvSpPr>
        <p:spPr>
          <a:xfrm>
            <a:off x="4071405" y="272480"/>
            <a:ext cx="2309923" cy="411257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/>
          <a:p>
            <a:pPr algn="ctr"/>
            <a:r>
              <a:rPr lang="fr-FR" sz="1100" u="sng" dirty="0">
                <a:solidFill>
                  <a:schemeClr val="accent4"/>
                </a:solidFill>
                <a:latin typeface="Bebas Neue" pitchFamily="34" charset="0"/>
                <a:ea typeface="Roboto Lt" pitchFamily="2" charset="0"/>
              </a:rPr>
              <a:t>Evolution du nombre de créations d’établissement de services</a:t>
            </a:r>
          </a:p>
        </p:txBody>
      </p:sp>
      <p:graphicFrame>
        <p:nvGraphicFramePr>
          <p:cNvPr id="91" name="Graphique 90">
            <a:extLst>
              <a:ext uri="{FF2B5EF4-FFF2-40B4-BE49-F238E27FC236}">
                <a16:creationId xmlns:a16="http://schemas.microsoft.com/office/drawing/2014/main" id="{26A3FB08-126B-4E9F-BF66-58ABB9C672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710682"/>
              </p:ext>
            </p:extLst>
          </p:nvPr>
        </p:nvGraphicFramePr>
        <p:xfrm>
          <a:off x="2868684" y="5673080"/>
          <a:ext cx="3989316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2" name="ZoneTexte 101">
            <a:extLst>
              <a:ext uri="{FF2B5EF4-FFF2-40B4-BE49-F238E27FC236}">
                <a16:creationId xmlns:a16="http://schemas.microsoft.com/office/drawing/2014/main" id="{DDAD4211-17D9-453B-BB8C-F0A6351D6BBD}"/>
              </a:ext>
            </a:extLst>
          </p:cNvPr>
          <p:cNvSpPr txBox="1"/>
          <p:nvPr/>
        </p:nvSpPr>
        <p:spPr>
          <a:xfrm>
            <a:off x="4071405" y="5393209"/>
            <a:ext cx="2309923" cy="580534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/>
          <a:p>
            <a:pPr algn="ctr"/>
            <a:r>
              <a:rPr lang="fr-FR" sz="1100" u="sng" dirty="0">
                <a:solidFill>
                  <a:schemeClr val="accent4"/>
                </a:solidFill>
                <a:latin typeface="Bebas Neue" pitchFamily="34" charset="0"/>
                <a:ea typeface="Roboto Lt" pitchFamily="2" charset="0"/>
              </a:rPr>
              <a:t>Evolution du nombre de créations d’établissement de commerce et de services à la personne</a:t>
            </a:r>
          </a:p>
        </p:txBody>
      </p:sp>
    </p:spTree>
    <p:extLst>
      <p:ext uri="{BB962C8B-B14F-4D97-AF65-F5344CB8AC3E}">
        <p14:creationId xmlns:p14="http://schemas.microsoft.com/office/powerpoint/2010/main" val="3965600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>
            <a:extLst>
              <a:ext uri="{FF2B5EF4-FFF2-40B4-BE49-F238E27FC236}">
                <a16:creationId xmlns:a16="http://schemas.microsoft.com/office/drawing/2014/main" id="{3A3F90C9-0F82-46C9-9017-27F0E394A30F}"/>
              </a:ext>
            </a:extLst>
          </p:cNvPr>
          <p:cNvSpPr/>
          <p:nvPr/>
        </p:nvSpPr>
        <p:spPr>
          <a:xfrm>
            <a:off x="241025" y="200472"/>
            <a:ext cx="3215109" cy="34163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itchFamily="34" charset="0"/>
                <a:ea typeface="Roboto" pitchFamily="2" charset="0"/>
              </a:rPr>
              <a:t>IMPACT sur le TERRITOIRE</a:t>
            </a:r>
          </a:p>
          <a:p>
            <a:pPr algn="just">
              <a:spcAft>
                <a:spcPts val="1200"/>
              </a:spcAft>
            </a:pPr>
            <a:r>
              <a:rPr lang="fr-F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L’ensemble des territoires girondins ont enregistré un fort recul de la création d’établissements mais dans des proportions diverses.</a:t>
            </a:r>
          </a:p>
          <a:p>
            <a:pPr algn="just">
              <a:spcAft>
                <a:spcPts val="1200"/>
              </a:spcAft>
            </a:pPr>
            <a:r>
              <a:rPr lang="fr-F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Le Médoc et le nord de l’agglomération ont été moins impactés par rapport à la Haute Gironde ou au sud de l’agglomération. </a:t>
            </a:r>
          </a:p>
          <a:p>
            <a:pPr algn="just">
              <a:spcAft>
                <a:spcPts val="1200"/>
              </a:spcAft>
            </a:pPr>
            <a:r>
              <a:rPr lang="fr-F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Lt" pitchFamily="2" charset="0"/>
                <a:ea typeface="Roboto Lt" pitchFamily="2" charset="0"/>
              </a:rPr>
              <a:t>Bordeaux se situe au niveau de la moyenne du département.</a:t>
            </a:r>
          </a:p>
          <a:p>
            <a:pPr algn="just">
              <a:spcAft>
                <a:spcPts val="1200"/>
              </a:spcAft>
            </a:pPr>
            <a:endParaRPr lang="fr-FR" sz="1050" dirty="0">
              <a:solidFill>
                <a:schemeClr val="tx1">
                  <a:lumMod val="75000"/>
                  <a:lumOff val="25000"/>
                </a:schemeClr>
              </a:solidFill>
              <a:latin typeface="Roboto Lt" pitchFamily="2" charset="0"/>
              <a:ea typeface="Roboto Lt" pitchFamily="2" charset="0"/>
            </a:endParaRPr>
          </a:p>
          <a:p>
            <a:pPr algn="just">
              <a:spcAft>
                <a:spcPts val="1200"/>
              </a:spcAft>
            </a:pPr>
            <a:endParaRPr lang="fr-FR" sz="1050" dirty="0">
              <a:solidFill>
                <a:schemeClr val="tx1">
                  <a:lumMod val="75000"/>
                  <a:lumOff val="25000"/>
                </a:schemeClr>
              </a:solidFill>
              <a:latin typeface="Roboto Lt" pitchFamily="2" charset="0"/>
              <a:ea typeface="Roboto Lt" pitchFamily="2" charset="0"/>
            </a:endParaRPr>
          </a:p>
          <a:p>
            <a:pPr algn="just">
              <a:spcAft>
                <a:spcPts val="1200"/>
              </a:spcAft>
            </a:pPr>
            <a:endParaRPr lang="fr-FR" sz="1050" dirty="0">
              <a:solidFill>
                <a:schemeClr val="tx1">
                  <a:lumMod val="75000"/>
                  <a:lumOff val="25000"/>
                </a:schemeClr>
              </a:solidFill>
              <a:latin typeface="Roboto Lt" pitchFamily="2" charset="0"/>
              <a:ea typeface="Roboto Lt" pitchFamily="2" charset="0"/>
            </a:endParaRPr>
          </a:p>
          <a:p>
            <a:pPr algn="just">
              <a:spcAft>
                <a:spcPts val="1200"/>
              </a:spcAft>
            </a:pPr>
            <a:endParaRPr lang="fr-FR" sz="1050" dirty="0">
              <a:solidFill>
                <a:schemeClr val="tx1">
                  <a:lumMod val="75000"/>
                  <a:lumOff val="25000"/>
                </a:schemeClr>
              </a:solidFill>
              <a:latin typeface="Roboto Lt" pitchFamily="2" charset="0"/>
              <a:ea typeface="Roboto Lt" pitchFamily="2" charset="0"/>
            </a:endParaRPr>
          </a:p>
        </p:txBody>
      </p:sp>
      <p:cxnSp>
        <p:nvCxnSpPr>
          <p:cNvPr id="69" name="Connecteur droit 68">
            <a:extLst>
              <a:ext uri="{FF2B5EF4-FFF2-40B4-BE49-F238E27FC236}">
                <a16:creationId xmlns:a16="http://schemas.microsoft.com/office/drawing/2014/main" id="{4D63106E-A474-4BB9-B91B-3AD953C1F0AA}"/>
              </a:ext>
            </a:extLst>
          </p:cNvPr>
          <p:cNvCxnSpPr/>
          <p:nvPr/>
        </p:nvCxnSpPr>
        <p:spPr>
          <a:xfrm>
            <a:off x="330855" y="555111"/>
            <a:ext cx="2448000" cy="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reeform 5">
            <a:extLst>
              <a:ext uri="{FF2B5EF4-FFF2-40B4-BE49-F238E27FC236}">
                <a16:creationId xmlns:a16="http://schemas.microsoft.com/office/drawing/2014/main" id="{E5D5FC32-B730-45BE-8DE9-908DE1E29CDB}"/>
              </a:ext>
            </a:extLst>
          </p:cNvPr>
          <p:cNvSpPr>
            <a:spLocks noChangeAspect="1"/>
          </p:cNvSpPr>
          <p:nvPr/>
        </p:nvSpPr>
        <p:spPr bwMode="auto">
          <a:xfrm rot="804961" flipH="1">
            <a:off x="-1034839" y="7424408"/>
            <a:ext cx="10223076" cy="10296000"/>
          </a:xfrm>
          <a:custGeom>
            <a:avLst/>
            <a:gdLst/>
            <a:ahLst/>
            <a:cxnLst>
              <a:cxn ang="0">
                <a:pos x="513" y="0"/>
              </a:cxn>
              <a:cxn ang="0">
                <a:pos x="221" y="692"/>
              </a:cxn>
              <a:cxn ang="0">
                <a:pos x="0" y="1410"/>
              </a:cxn>
              <a:cxn ang="0">
                <a:pos x="692" y="1702"/>
              </a:cxn>
              <a:cxn ang="0">
                <a:pos x="1412" y="1924"/>
              </a:cxn>
              <a:cxn ang="0">
                <a:pos x="1705" y="1232"/>
              </a:cxn>
              <a:cxn ang="0">
                <a:pos x="1926" y="514"/>
              </a:cxn>
              <a:cxn ang="0">
                <a:pos x="1232" y="222"/>
              </a:cxn>
              <a:cxn ang="0">
                <a:pos x="513" y="0"/>
              </a:cxn>
            </a:cxnLst>
            <a:rect l="0" t="0" r="r" b="b"/>
            <a:pathLst>
              <a:path w="1926" h="1924">
                <a:moveTo>
                  <a:pt x="513" y="0"/>
                </a:moveTo>
                <a:cubicBezTo>
                  <a:pt x="513" y="0"/>
                  <a:pt x="332" y="388"/>
                  <a:pt x="221" y="692"/>
                </a:cubicBezTo>
                <a:cubicBezTo>
                  <a:pt x="110" y="997"/>
                  <a:pt x="0" y="1410"/>
                  <a:pt x="0" y="1410"/>
                </a:cubicBezTo>
                <a:cubicBezTo>
                  <a:pt x="0" y="1410"/>
                  <a:pt x="387" y="1591"/>
                  <a:pt x="692" y="1702"/>
                </a:cubicBezTo>
                <a:cubicBezTo>
                  <a:pt x="998" y="1814"/>
                  <a:pt x="1412" y="1924"/>
                  <a:pt x="1412" y="1924"/>
                </a:cubicBezTo>
                <a:cubicBezTo>
                  <a:pt x="1412" y="1924"/>
                  <a:pt x="1593" y="1538"/>
                  <a:pt x="1705" y="1232"/>
                </a:cubicBezTo>
                <a:cubicBezTo>
                  <a:pt x="1816" y="926"/>
                  <a:pt x="1926" y="514"/>
                  <a:pt x="1926" y="514"/>
                </a:cubicBezTo>
                <a:cubicBezTo>
                  <a:pt x="1926" y="514"/>
                  <a:pt x="1538" y="333"/>
                  <a:pt x="1232" y="222"/>
                </a:cubicBezTo>
                <a:cubicBezTo>
                  <a:pt x="927" y="111"/>
                  <a:pt x="513" y="0"/>
                  <a:pt x="513" y="0"/>
                </a:cubicBezTo>
                <a:close/>
              </a:path>
            </a:pathLst>
          </a:custGeom>
          <a:solidFill>
            <a:schemeClr val="accent6"/>
          </a:solidFill>
          <a:ln w="12700">
            <a:noFill/>
            <a:round/>
            <a:headEnd/>
            <a:tailEnd/>
          </a:ln>
          <a:effectLst/>
        </p:spPr>
        <p:txBody>
          <a:bodyPr lIns="97539" tIns="48770" rIns="97539" bIns="48770"/>
          <a:lstStyle/>
          <a:p>
            <a:pPr>
              <a:defRPr/>
            </a:pPr>
            <a:endParaRPr lang="fr-FR" dirty="0">
              <a:latin typeface="+mn-lt"/>
            </a:endParaRPr>
          </a:p>
        </p:txBody>
      </p:sp>
      <p:sp>
        <p:nvSpPr>
          <p:cNvPr id="38" name="Freeform 5">
            <a:extLst>
              <a:ext uri="{FF2B5EF4-FFF2-40B4-BE49-F238E27FC236}">
                <a16:creationId xmlns:a16="http://schemas.microsoft.com/office/drawing/2014/main" id="{AE957230-4A62-4FF5-BB55-BC0DA81F62E5}"/>
              </a:ext>
            </a:extLst>
          </p:cNvPr>
          <p:cNvSpPr>
            <a:spLocks noChangeAspect="1"/>
          </p:cNvSpPr>
          <p:nvPr/>
        </p:nvSpPr>
        <p:spPr bwMode="auto">
          <a:xfrm rot="1140000" flipH="1">
            <a:off x="3152787" y="7110882"/>
            <a:ext cx="10223076" cy="10296000"/>
          </a:xfrm>
          <a:custGeom>
            <a:avLst/>
            <a:gdLst/>
            <a:ahLst/>
            <a:cxnLst>
              <a:cxn ang="0">
                <a:pos x="513" y="0"/>
              </a:cxn>
              <a:cxn ang="0">
                <a:pos x="221" y="692"/>
              </a:cxn>
              <a:cxn ang="0">
                <a:pos x="0" y="1410"/>
              </a:cxn>
              <a:cxn ang="0">
                <a:pos x="692" y="1702"/>
              </a:cxn>
              <a:cxn ang="0">
                <a:pos x="1412" y="1924"/>
              </a:cxn>
              <a:cxn ang="0">
                <a:pos x="1705" y="1232"/>
              </a:cxn>
              <a:cxn ang="0">
                <a:pos x="1926" y="514"/>
              </a:cxn>
              <a:cxn ang="0">
                <a:pos x="1232" y="222"/>
              </a:cxn>
              <a:cxn ang="0">
                <a:pos x="513" y="0"/>
              </a:cxn>
            </a:cxnLst>
            <a:rect l="0" t="0" r="r" b="b"/>
            <a:pathLst>
              <a:path w="1926" h="1924">
                <a:moveTo>
                  <a:pt x="513" y="0"/>
                </a:moveTo>
                <a:cubicBezTo>
                  <a:pt x="513" y="0"/>
                  <a:pt x="332" y="388"/>
                  <a:pt x="221" y="692"/>
                </a:cubicBezTo>
                <a:cubicBezTo>
                  <a:pt x="110" y="997"/>
                  <a:pt x="0" y="1410"/>
                  <a:pt x="0" y="1410"/>
                </a:cubicBezTo>
                <a:cubicBezTo>
                  <a:pt x="0" y="1410"/>
                  <a:pt x="387" y="1591"/>
                  <a:pt x="692" y="1702"/>
                </a:cubicBezTo>
                <a:cubicBezTo>
                  <a:pt x="998" y="1814"/>
                  <a:pt x="1412" y="1924"/>
                  <a:pt x="1412" y="1924"/>
                </a:cubicBezTo>
                <a:cubicBezTo>
                  <a:pt x="1412" y="1924"/>
                  <a:pt x="1593" y="1538"/>
                  <a:pt x="1705" y="1232"/>
                </a:cubicBezTo>
                <a:cubicBezTo>
                  <a:pt x="1816" y="926"/>
                  <a:pt x="1926" y="514"/>
                  <a:pt x="1926" y="514"/>
                </a:cubicBezTo>
                <a:cubicBezTo>
                  <a:pt x="1926" y="514"/>
                  <a:pt x="1538" y="333"/>
                  <a:pt x="1232" y="222"/>
                </a:cubicBezTo>
                <a:cubicBezTo>
                  <a:pt x="927" y="111"/>
                  <a:pt x="513" y="0"/>
                  <a:pt x="513" y="0"/>
                </a:cubicBezTo>
                <a:close/>
              </a:path>
            </a:pathLst>
          </a:custGeom>
          <a:solidFill>
            <a:schemeClr val="accent4"/>
          </a:solidFill>
          <a:ln w="12700">
            <a:noFill/>
            <a:round/>
            <a:headEnd/>
            <a:tailEnd/>
          </a:ln>
          <a:effectLst/>
        </p:spPr>
        <p:txBody>
          <a:bodyPr lIns="97539" tIns="48770" rIns="97539" bIns="48770"/>
          <a:lstStyle/>
          <a:p>
            <a:pPr>
              <a:defRPr/>
            </a:pPr>
            <a:endParaRPr lang="fr-FR" dirty="0">
              <a:latin typeface="+mn-lt"/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2BDDCB74-DA52-455A-AE42-F309189AC982}"/>
              </a:ext>
            </a:extLst>
          </p:cNvPr>
          <p:cNvSpPr txBox="1"/>
          <p:nvPr/>
        </p:nvSpPr>
        <p:spPr>
          <a:xfrm>
            <a:off x="4437112" y="8337376"/>
            <a:ext cx="2664297" cy="1628800"/>
          </a:xfrm>
          <a:prstGeom prst="rect">
            <a:avLst/>
          </a:prstGeom>
          <a:noFill/>
        </p:spPr>
        <p:txBody>
          <a:bodyPr wrap="square" lIns="104287" tIns="52144" rIns="104287" bIns="52144" rtlCol="0" anchor="ctr" anchorCtr="0">
            <a:spAutoFit/>
          </a:bodyPr>
          <a:lstStyle/>
          <a:p>
            <a:pPr lvl="0" algn="just" defTabSz="914400">
              <a:spcAft>
                <a:spcPts val="1000"/>
              </a:spcAft>
              <a:defRPr/>
            </a:pPr>
            <a:r>
              <a:rPr lang="fr-FR" sz="1800" kern="0" dirty="0">
                <a:solidFill>
                  <a:sysClr val="window" lastClr="FFFFFF"/>
                </a:solidFill>
                <a:latin typeface="Bebas Neue" pitchFamily="34" charset="0"/>
              </a:rPr>
              <a:t>cci bordeaux GIRONDE</a:t>
            </a:r>
            <a:endParaRPr lang="fr-FR" sz="900" b="1" dirty="0">
              <a:solidFill>
                <a:schemeClr val="bg1"/>
              </a:solidFill>
              <a:latin typeface="Roboto" pitchFamily="2" charset="0"/>
              <a:ea typeface="Roboto" pitchFamily="2" charset="0"/>
            </a:endParaRPr>
          </a:p>
          <a:p>
            <a:pPr algn="just" defTabSz="914239">
              <a:spcAft>
                <a:spcPts val="600"/>
              </a:spcAft>
              <a:defRPr/>
            </a:pPr>
            <a:r>
              <a:rPr lang="fr-FR" sz="1200" dirty="0">
                <a:solidFill>
                  <a:schemeClr val="bg1"/>
                </a:solidFill>
                <a:latin typeface="Bebas Neue" pitchFamily="34" charset="0"/>
                <a:ea typeface="Times New Roman" pitchFamily="18" charset="0"/>
                <a:cs typeface="Arial" pitchFamily="34" charset="0"/>
              </a:rPr>
              <a:t>PÔLE ÉTUDES et OBSERVATOIRES</a:t>
            </a:r>
            <a:endParaRPr lang="fr-FR" sz="900" dirty="0">
              <a:solidFill>
                <a:schemeClr val="bg1"/>
              </a:solidFill>
              <a:latin typeface="Roboto" pitchFamily="2" charset="0"/>
              <a:ea typeface="Roboto" pitchFamily="2" charset="0"/>
            </a:endParaRPr>
          </a:p>
          <a:p>
            <a:pPr algn="just" defTabSz="914239">
              <a:defRPr/>
            </a:pPr>
            <a:r>
              <a:rPr lang="fr-FR" sz="900" kern="0" dirty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Nathalie WONG-SO</a:t>
            </a:r>
          </a:p>
          <a:p>
            <a:pPr algn="just">
              <a:defRPr/>
            </a:pPr>
            <a:r>
              <a:rPr lang="fr-FR" sz="900" dirty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Email :  nwongso@bordeauxgironde.cci.fr</a:t>
            </a:r>
          </a:p>
          <a:p>
            <a:pPr algn="just" defTabSz="914239">
              <a:defRPr/>
            </a:pPr>
            <a:endParaRPr lang="fr-FR" sz="900" kern="0" dirty="0">
              <a:solidFill>
                <a:schemeClr val="bg1"/>
              </a:solidFill>
              <a:latin typeface="Roboto" pitchFamily="2" charset="0"/>
              <a:ea typeface="Roboto" pitchFamily="2" charset="0"/>
            </a:endParaRPr>
          </a:p>
          <a:p>
            <a:pPr algn="just" defTabSz="914239">
              <a:defRPr/>
            </a:pPr>
            <a:r>
              <a:rPr lang="fr-FR" sz="900" kern="0" dirty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Laurent PUTZ</a:t>
            </a:r>
          </a:p>
          <a:p>
            <a:pPr algn="just">
              <a:defRPr/>
            </a:pPr>
            <a:r>
              <a:rPr lang="fr-FR" sz="900" dirty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Email : lputz@bordeauxgironde.cci.fr</a:t>
            </a:r>
          </a:p>
          <a:p>
            <a:pPr algn="just">
              <a:defRPr/>
            </a:pPr>
            <a:endParaRPr lang="fr-FR" sz="900" dirty="0">
              <a:solidFill>
                <a:schemeClr val="bg1"/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40" name="Forme libre 56">
            <a:extLst>
              <a:ext uri="{FF2B5EF4-FFF2-40B4-BE49-F238E27FC236}">
                <a16:creationId xmlns:a16="http://schemas.microsoft.com/office/drawing/2014/main" id="{D8CB56D0-E25A-48A6-9D97-F2C982577461}"/>
              </a:ext>
            </a:extLst>
          </p:cNvPr>
          <p:cNvSpPr>
            <a:spLocks/>
          </p:cNvSpPr>
          <p:nvPr/>
        </p:nvSpPr>
        <p:spPr>
          <a:xfrm>
            <a:off x="2853104" y="8994904"/>
            <a:ext cx="1512000" cy="648000"/>
          </a:xfrm>
          <a:custGeom>
            <a:avLst/>
            <a:gdLst>
              <a:gd name="connsiteX0" fmla="*/ 0 w 2880320"/>
              <a:gd name="connsiteY0" fmla="*/ 0 h 1152128"/>
              <a:gd name="connsiteX1" fmla="*/ 2710082 w 2880320"/>
              <a:gd name="connsiteY1" fmla="*/ 0 h 1152128"/>
              <a:gd name="connsiteX2" fmla="*/ 2710082 w 2880320"/>
              <a:gd name="connsiteY2" fmla="*/ 445102 h 1152128"/>
              <a:gd name="connsiteX3" fmla="*/ 2710082 w 2880320"/>
              <a:gd name="connsiteY3" fmla="*/ 445102 h 1152128"/>
              <a:gd name="connsiteX4" fmla="*/ 2710082 w 2880320"/>
              <a:gd name="connsiteY4" fmla="*/ 445102 h 1152128"/>
              <a:gd name="connsiteX5" fmla="*/ 2880320 w 2880320"/>
              <a:gd name="connsiteY5" fmla="*/ 576064 h 1152128"/>
              <a:gd name="connsiteX6" fmla="*/ 2710082 w 2880320"/>
              <a:gd name="connsiteY6" fmla="*/ 707026 h 1152128"/>
              <a:gd name="connsiteX7" fmla="*/ 2710082 w 2880320"/>
              <a:gd name="connsiteY7" fmla="*/ 707026 h 1152128"/>
              <a:gd name="connsiteX8" fmla="*/ 2710082 w 2880320"/>
              <a:gd name="connsiteY8" fmla="*/ 707026 h 1152128"/>
              <a:gd name="connsiteX9" fmla="*/ 2710082 w 2880320"/>
              <a:gd name="connsiteY9" fmla="*/ 1152128 h 1152128"/>
              <a:gd name="connsiteX10" fmla="*/ 0 w 2880320"/>
              <a:gd name="connsiteY10" fmla="*/ 1152128 h 1152128"/>
              <a:gd name="connsiteX11" fmla="*/ 0 w 2880320"/>
              <a:gd name="connsiteY11" fmla="*/ 0 h 1152128"/>
              <a:gd name="connsiteX0" fmla="*/ 0 w 2880320"/>
              <a:gd name="connsiteY0" fmla="*/ 0 h 1152128"/>
              <a:gd name="connsiteX1" fmla="*/ 2710082 w 2880320"/>
              <a:gd name="connsiteY1" fmla="*/ 0 h 1152128"/>
              <a:gd name="connsiteX2" fmla="*/ 2710082 w 2880320"/>
              <a:gd name="connsiteY2" fmla="*/ 445102 h 1152128"/>
              <a:gd name="connsiteX3" fmla="*/ 2710082 w 2880320"/>
              <a:gd name="connsiteY3" fmla="*/ 445102 h 1152128"/>
              <a:gd name="connsiteX4" fmla="*/ 2710082 w 2880320"/>
              <a:gd name="connsiteY4" fmla="*/ 445102 h 1152128"/>
              <a:gd name="connsiteX5" fmla="*/ 2880320 w 2880320"/>
              <a:gd name="connsiteY5" fmla="*/ 576064 h 1152128"/>
              <a:gd name="connsiteX6" fmla="*/ 2710082 w 2880320"/>
              <a:gd name="connsiteY6" fmla="*/ 707026 h 1152128"/>
              <a:gd name="connsiteX7" fmla="*/ 2710082 w 2880320"/>
              <a:gd name="connsiteY7" fmla="*/ 707026 h 1152128"/>
              <a:gd name="connsiteX8" fmla="*/ 2710082 w 2880320"/>
              <a:gd name="connsiteY8" fmla="*/ 707026 h 1152128"/>
              <a:gd name="connsiteX9" fmla="*/ 2710082 w 2880320"/>
              <a:gd name="connsiteY9" fmla="*/ 1152128 h 1152128"/>
              <a:gd name="connsiteX10" fmla="*/ 72008 w 2880320"/>
              <a:gd name="connsiteY10" fmla="*/ 1080120 h 1152128"/>
              <a:gd name="connsiteX11" fmla="*/ 0 w 2880320"/>
              <a:gd name="connsiteY11" fmla="*/ 0 h 1152128"/>
              <a:gd name="connsiteX0" fmla="*/ 0 w 2880320"/>
              <a:gd name="connsiteY0" fmla="*/ 0 h 1181066"/>
              <a:gd name="connsiteX1" fmla="*/ 2710082 w 2880320"/>
              <a:gd name="connsiteY1" fmla="*/ 0 h 1181066"/>
              <a:gd name="connsiteX2" fmla="*/ 2710082 w 2880320"/>
              <a:gd name="connsiteY2" fmla="*/ 445102 h 1181066"/>
              <a:gd name="connsiteX3" fmla="*/ 2710082 w 2880320"/>
              <a:gd name="connsiteY3" fmla="*/ 445102 h 1181066"/>
              <a:gd name="connsiteX4" fmla="*/ 2710082 w 2880320"/>
              <a:gd name="connsiteY4" fmla="*/ 445102 h 1181066"/>
              <a:gd name="connsiteX5" fmla="*/ 2880320 w 2880320"/>
              <a:gd name="connsiteY5" fmla="*/ 576064 h 1181066"/>
              <a:gd name="connsiteX6" fmla="*/ 2710082 w 2880320"/>
              <a:gd name="connsiteY6" fmla="*/ 707026 h 1181066"/>
              <a:gd name="connsiteX7" fmla="*/ 2710082 w 2880320"/>
              <a:gd name="connsiteY7" fmla="*/ 707026 h 1181066"/>
              <a:gd name="connsiteX8" fmla="*/ 2710082 w 2880320"/>
              <a:gd name="connsiteY8" fmla="*/ 707026 h 1181066"/>
              <a:gd name="connsiteX9" fmla="*/ 2710082 w 2880320"/>
              <a:gd name="connsiteY9" fmla="*/ 1152128 h 1181066"/>
              <a:gd name="connsiteX10" fmla="*/ 72008 w 2880320"/>
              <a:gd name="connsiteY10" fmla="*/ 1080120 h 1181066"/>
              <a:gd name="connsiteX11" fmla="*/ 0 w 2880320"/>
              <a:gd name="connsiteY11" fmla="*/ 0 h 1181066"/>
              <a:gd name="connsiteX0" fmla="*/ 0 w 2880320"/>
              <a:gd name="connsiteY0" fmla="*/ 0 h 1253074"/>
              <a:gd name="connsiteX1" fmla="*/ 2710082 w 2880320"/>
              <a:gd name="connsiteY1" fmla="*/ 0 h 1253074"/>
              <a:gd name="connsiteX2" fmla="*/ 2710082 w 2880320"/>
              <a:gd name="connsiteY2" fmla="*/ 445102 h 1253074"/>
              <a:gd name="connsiteX3" fmla="*/ 2710082 w 2880320"/>
              <a:gd name="connsiteY3" fmla="*/ 445102 h 1253074"/>
              <a:gd name="connsiteX4" fmla="*/ 2710082 w 2880320"/>
              <a:gd name="connsiteY4" fmla="*/ 445102 h 1253074"/>
              <a:gd name="connsiteX5" fmla="*/ 2880320 w 2880320"/>
              <a:gd name="connsiteY5" fmla="*/ 576064 h 1253074"/>
              <a:gd name="connsiteX6" fmla="*/ 2710082 w 2880320"/>
              <a:gd name="connsiteY6" fmla="*/ 707026 h 1253074"/>
              <a:gd name="connsiteX7" fmla="*/ 2710082 w 2880320"/>
              <a:gd name="connsiteY7" fmla="*/ 707026 h 1253074"/>
              <a:gd name="connsiteX8" fmla="*/ 2710082 w 2880320"/>
              <a:gd name="connsiteY8" fmla="*/ 707026 h 1253074"/>
              <a:gd name="connsiteX9" fmla="*/ 2710082 w 2880320"/>
              <a:gd name="connsiteY9" fmla="*/ 1152128 h 1253074"/>
              <a:gd name="connsiteX10" fmla="*/ 72008 w 2880320"/>
              <a:gd name="connsiteY10" fmla="*/ 1152128 h 1253074"/>
              <a:gd name="connsiteX11" fmla="*/ 0 w 2880320"/>
              <a:gd name="connsiteY11" fmla="*/ 0 h 1253074"/>
              <a:gd name="connsiteX0" fmla="*/ 0 w 2952328"/>
              <a:gd name="connsiteY0" fmla="*/ 0 h 1253074"/>
              <a:gd name="connsiteX1" fmla="*/ 2782090 w 2952328"/>
              <a:gd name="connsiteY1" fmla="*/ 0 h 1253074"/>
              <a:gd name="connsiteX2" fmla="*/ 2782090 w 2952328"/>
              <a:gd name="connsiteY2" fmla="*/ 445102 h 1253074"/>
              <a:gd name="connsiteX3" fmla="*/ 2782090 w 2952328"/>
              <a:gd name="connsiteY3" fmla="*/ 445102 h 1253074"/>
              <a:gd name="connsiteX4" fmla="*/ 2782090 w 2952328"/>
              <a:gd name="connsiteY4" fmla="*/ 445102 h 1253074"/>
              <a:gd name="connsiteX5" fmla="*/ 2952328 w 2952328"/>
              <a:gd name="connsiteY5" fmla="*/ 576064 h 1253074"/>
              <a:gd name="connsiteX6" fmla="*/ 2782090 w 2952328"/>
              <a:gd name="connsiteY6" fmla="*/ 707026 h 1253074"/>
              <a:gd name="connsiteX7" fmla="*/ 2782090 w 2952328"/>
              <a:gd name="connsiteY7" fmla="*/ 707026 h 1253074"/>
              <a:gd name="connsiteX8" fmla="*/ 2782090 w 2952328"/>
              <a:gd name="connsiteY8" fmla="*/ 707026 h 1253074"/>
              <a:gd name="connsiteX9" fmla="*/ 2782090 w 2952328"/>
              <a:gd name="connsiteY9" fmla="*/ 1152128 h 1253074"/>
              <a:gd name="connsiteX10" fmla="*/ 144016 w 2952328"/>
              <a:gd name="connsiteY10" fmla="*/ 1152128 h 1253074"/>
              <a:gd name="connsiteX11" fmla="*/ 0 w 2952328"/>
              <a:gd name="connsiteY11" fmla="*/ 0 h 1253074"/>
              <a:gd name="connsiteX0" fmla="*/ 0 w 2952328"/>
              <a:gd name="connsiteY0" fmla="*/ 0 h 1199253"/>
              <a:gd name="connsiteX1" fmla="*/ 2782090 w 2952328"/>
              <a:gd name="connsiteY1" fmla="*/ 0 h 1199253"/>
              <a:gd name="connsiteX2" fmla="*/ 2782090 w 2952328"/>
              <a:gd name="connsiteY2" fmla="*/ 445102 h 1199253"/>
              <a:gd name="connsiteX3" fmla="*/ 2782090 w 2952328"/>
              <a:gd name="connsiteY3" fmla="*/ 445102 h 1199253"/>
              <a:gd name="connsiteX4" fmla="*/ 2782090 w 2952328"/>
              <a:gd name="connsiteY4" fmla="*/ 445102 h 1199253"/>
              <a:gd name="connsiteX5" fmla="*/ 2952328 w 2952328"/>
              <a:gd name="connsiteY5" fmla="*/ 576064 h 1199253"/>
              <a:gd name="connsiteX6" fmla="*/ 2782090 w 2952328"/>
              <a:gd name="connsiteY6" fmla="*/ 707026 h 1199253"/>
              <a:gd name="connsiteX7" fmla="*/ 2782090 w 2952328"/>
              <a:gd name="connsiteY7" fmla="*/ 707026 h 1199253"/>
              <a:gd name="connsiteX8" fmla="*/ 2782090 w 2952328"/>
              <a:gd name="connsiteY8" fmla="*/ 707026 h 1199253"/>
              <a:gd name="connsiteX9" fmla="*/ 2782090 w 2952328"/>
              <a:gd name="connsiteY9" fmla="*/ 1152128 h 1199253"/>
              <a:gd name="connsiteX10" fmla="*/ 144016 w 2952328"/>
              <a:gd name="connsiteY10" fmla="*/ 1152128 h 1199253"/>
              <a:gd name="connsiteX11" fmla="*/ 0 w 2952328"/>
              <a:gd name="connsiteY11" fmla="*/ 0 h 1199253"/>
              <a:gd name="connsiteX0" fmla="*/ 0 w 2952328"/>
              <a:gd name="connsiteY0" fmla="*/ 0 h 1199253"/>
              <a:gd name="connsiteX1" fmla="*/ 2782090 w 2952328"/>
              <a:gd name="connsiteY1" fmla="*/ 0 h 1199253"/>
              <a:gd name="connsiteX2" fmla="*/ 2782090 w 2952328"/>
              <a:gd name="connsiteY2" fmla="*/ 445102 h 1199253"/>
              <a:gd name="connsiteX3" fmla="*/ 2782090 w 2952328"/>
              <a:gd name="connsiteY3" fmla="*/ 445102 h 1199253"/>
              <a:gd name="connsiteX4" fmla="*/ 2782090 w 2952328"/>
              <a:gd name="connsiteY4" fmla="*/ 445102 h 1199253"/>
              <a:gd name="connsiteX5" fmla="*/ 2952328 w 2952328"/>
              <a:gd name="connsiteY5" fmla="*/ 576064 h 1199253"/>
              <a:gd name="connsiteX6" fmla="*/ 2782090 w 2952328"/>
              <a:gd name="connsiteY6" fmla="*/ 707026 h 1199253"/>
              <a:gd name="connsiteX7" fmla="*/ 2782090 w 2952328"/>
              <a:gd name="connsiteY7" fmla="*/ 707026 h 1199253"/>
              <a:gd name="connsiteX8" fmla="*/ 2782090 w 2952328"/>
              <a:gd name="connsiteY8" fmla="*/ 707026 h 1199253"/>
              <a:gd name="connsiteX9" fmla="*/ 2782090 w 2952328"/>
              <a:gd name="connsiteY9" fmla="*/ 1152128 h 1199253"/>
              <a:gd name="connsiteX10" fmla="*/ 144016 w 2952328"/>
              <a:gd name="connsiteY10" fmla="*/ 1152128 h 1199253"/>
              <a:gd name="connsiteX11" fmla="*/ 53415 w 2952328"/>
              <a:gd name="connsiteY11" fmla="*/ 626977 h 1199253"/>
              <a:gd name="connsiteX12" fmla="*/ 0 w 2952328"/>
              <a:gd name="connsiteY12" fmla="*/ 0 h 1199253"/>
              <a:gd name="connsiteX0" fmla="*/ 0 w 2952328"/>
              <a:gd name="connsiteY0" fmla="*/ 0 h 1199253"/>
              <a:gd name="connsiteX1" fmla="*/ 2782090 w 2952328"/>
              <a:gd name="connsiteY1" fmla="*/ 0 h 1199253"/>
              <a:gd name="connsiteX2" fmla="*/ 2782090 w 2952328"/>
              <a:gd name="connsiteY2" fmla="*/ 445102 h 1199253"/>
              <a:gd name="connsiteX3" fmla="*/ 2782090 w 2952328"/>
              <a:gd name="connsiteY3" fmla="*/ 445102 h 1199253"/>
              <a:gd name="connsiteX4" fmla="*/ 2782090 w 2952328"/>
              <a:gd name="connsiteY4" fmla="*/ 445102 h 1199253"/>
              <a:gd name="connsiteX5" fmla="*/ 2952328 w 2952328"/>
              <a:gd name="connsiteY5" fmla="*/ 576064 h 1199253"/>
              <a:gd name="connsiteX6" fmla="*/ 2782090 w 2952328"/>
              <a:gd name="connsiteY6" fmla="*/ 707026 h 1199253"/>
              <a:gd name="connsiteX7" fmla="*/ 2782090 w 2952328"/>
              <a:gd name="connsiteY7" fmla="*/ 707026 h 1199253"/>
              <a:gd name="connsiteX8" fmla="*/ 2782090 w 2952328"/>
              <a:gd name="connsiteY8" fmla="*/ 707026 h 1199253"/>
              <a:gd name="connsiteX9" fmla="*/ 2782090 w 2952328"/>
              <a:gd name="connsiteY9" fmla="*/ 1152128 h 1199253"/>
              <a:gd name="connsiteX10" fmla="*/ 144016 w 2952328"/>
              <a:gd name="connsiteY10" fmla="*/ 1152128 h 1199253"/>
              <a:gd name="connsiteX11" fmla="*/ 72008 w 2952328"/>
              <a:gd name="connsiteY11" fmla="*/ 648073 h 1199253"/>
              <a:gd name="connsiteX12" fmla="*/ 0 w 2952328"/>
              <a:gd name="connsiteY12" fmla="*/ 0 h 1199253"/>
              <a:gd name="connsiteX0" fmla="*/ 0 w 2952328"/>
              <a:gd name="connsiteY0" fmla="*/ 0 h 1199253"/>
              <a:gd name="connsiteX1" fmla="*/ 2782090 w 2952328"/>
              <a:gd name="connsiteY1" fmla="*/ 0 h 1199253"/>
              <a:gd name="connsiteX2" fmla="*/ 2782090 w 2952328"/>
              <a:gd name="connsiteY2" fmla="*/ 445102 h 1199253"/>
              <a:gd name="connsiteX3" fmla="*/ 2782090 w 2952328"/>
              <a:gd name="connsiteY3" fmla="*/ 445102 h 1199253"/>
              <a:gd name="connsiteX4" fmla="*/ 2782090 w 2952328"/>
              <a:gd name="connsiteY4" fmla="*/ 445102 h 1199253"/>
              <a:gd name="connsiteX5" fmla="*/ 2952328 w 2952328"/>
              <a:gd name="connsiteY5" fmla="*/ 576064 h 1199253"/>
              <a:gd name="connsiteX6" fmla="*/ 2782090 w 2952328"/>
              <a:gd name="connsiteY6" fmla="*/ 707026 h 1199253"/>
              <a:gd name="connsiteX7" fmla="*/ 2782090 w 2952328"/>
              <a:gd name="connsiteY7" fmla="*/ 707026 h 1199253"/>
              <a:gd name="connsiteX8" fmla="*/ 2782090 w 2952328"/>
              <a:gd name="connsiteY8" fmla="*/ 707026 h 1199253"/>
              <a:gd name="connsiteX9" fmla="*/ 2782090 w 2952328"/>
              <a:gd name="connsiteY9" fmla="*/ 1152128 h 1199253"/>
              <a:gd name="connsiteX10" fmla="*/ 144016 w 2952328"/>
              <a:gd name="connsiteY10" fmla="*/ 1152128 h 1199253"/>
              <a:gd name="connsiteX11" fmla="*/ 72008 w 2952328"/>
              <a:gd name="connsiteY11" fmla="*/ 648073 h 1199253"/>
              <a:gd name="connsiteX12" fmla="*/ 0 w 2952328"/>
              <a:gd name="connsiteY12" fmla="*/ 0 h 1199253"/>
              <a:gd name="connsiteX0" fmla="*/ 1391 w 2953719"/>
              <a:gd name="connsiteY0" fmla="*/ 0 h 1199253"/>
              <a:gd name="connsiteX1" fmla="*/ 2783481 w 2953719"/>
              <a:gd name="connsiteY1" fmla="*/ 0 h 1199253"/>
              <a:gd name="connsiteX2" fmla="*/ 2783481 w 2953719"/>
              <a:gd name="connsiteY2" fmla="*/ 445102 h 1199253"/>
              <a:gd name="connsiteX3" fmla="*/ 2783481 w 2953719"/>
              <a:gd name="connsiteY3" fmla="*/ 445102 h 1199253"/>
              <a:gd name="connsiteX4" fmla="*/ 2783481 w 2953719"/>
              <a:gd name="connsiteY4" fmla="*/ 445102 h 1199253"/>
              <a:gd name="connsiteX5" fmla="*/ 2953719 w 2953719"/>
              <a:gd name="connsiteY5" fmla="*/ 576064 h 1199253"/>
              <a:gd name="connsiteX6" fmla="*/ 2783481 w 2953719"/>
              <a:gd name="connsiteY6" fmla="*/ 707026 h 1199253"/>
              <a:gd name="connsiteX7" fmla="*/ 2783481 w 2953719"/>
              <a:gd name="connsiteY7" fmla="*/ 707026 h 1199253"/>
              <a:gd name="connsiteX8" fmla="*/ 2783481 w 2953719"/>
              <a:gd name="connsiteY8" fmla="*/ 707026 h 1199253"/>
              <a:gd name="connsiteX9" fmla="*/ 2783481 w 2953719"/>
              <a:gd name="connsiteY9" fmla="*/ 1152128 h 1199253"/>
              <a:gd name="connsiteX10" fmla="*/ 145407 w 2953719"/>
              <a:gd name="connsiteY10" fmla="*/ 1152128 h 1199253"/>
              <a:gd name="connsiteX11" fmla="*/ 38427 w 2953719"/>
              <a:gd name="connsiteY11" fmla="*/ 429237 h 1199253"/>
              <a:gd name="connsiteX12" fmla="*/ 1391 w 2953719"/>
              <a:gd name="connsiteY12" fmla="*/ 0 h 1199253"/>
              <a:gd name="connsiteX0" fmla="*/ 1391 w 2953719"/>
              <a:gd name="connsiteY0" fmla="*/ 0 h 1199253"/>
              <a:gd name="connsiteX1" fmla="*/ 2783481 w 2953719"/>
              <a:gd name="connsiteY1" fmla="*/ 0 h 1199253"/>
              <a:gd name="connsiteX2" fmla="*/ 2783481 w 2953719"/>
              <a:gd name="connsiteY2" fmla="*/ 445102 h 1199253"/>
              <a:gd name="connsiteX3" fmla="*/ 2783481 w 2953719"/>
              <a:gd name="connsiteY3" fmla="*/ 445102 h 1199253"/>
              <a:gd name="connsiteX4" fmla="*/ 2783481 w 2953719"/>
              <a:gd name="connsiteY4" fmla="*/ 445102 h 1199253"/>
              <a:gd name="connsiteX5" fmla="*/ 2953719 w 2953719"/>
              <a:gd name="connsiteY5" fmla="*/ 576064 h 1199253"/>
              <a:gd name="connsiteX6" fmla="*/ 2783481 w 2953719"/>
              <a:gd name="connsiteY6" fmla="*/ 707026 h 1199253"/>
              <a:gd name="connsiteX7" fmla="*/ 2783481 w 2953719"/>
              <a:gd name="connsiteY7" fmla="*/ 707026 h 1199253"/>
              <a:gd name="connsiteX8" fmla="*/ 2783481 w 2953719"/>
              <a:gd name="connsiteY8" fmla="*/ 707026 h 1199253"/>
              <a:gd name="connsiteX9" fmla="*/ 2783481 w 2953719"/>
              <a:gd name="connsiteY9" fmla="*/ 1152128 h 1199253"/>
              <a:gd name="connsiteX10" fmla="*/ 145407 w 2953719"/>
              <a:gd name="connsiteY10" fmla="*/ 1152128 h 1199253"/>
              <a:gd name="connsiteX11" fmla="*/ 38427 w 2953719"/>
              <a:gd name="connsiteY11" fmla="*/ 429237 h 1199253"/>
              <a:gd name="connsiteX12" fmla="*/ 1391 w 2953719"/>
              <a:gd name="connsiteY12" fmla="*/ 0 h 1199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53719" h="1199253">
                <a:moveTo>
                  <a:pt x="1391" y="0"/>
                </a:moveTo>
                <a:lnTo>
                  <a:pt x="2783481" y="0"/>
                </a:lnTo>
                <a:lnTo>
                  <a:pt x="2783481" y="445102"/>
                </a:lnTo>
                <a:lnTo>
                  <a:pt x="2783481" y="445102"/>
                </a:lnTo>
                <a:lnTo>
                  <a:pt x="2783481" y="445102"/>
                </a:lnTo>
                <a:lnTo>
                  <a:pt x="2953719" y="576064"/>
                </a:lnTo>
                <a:lnTo>
                  <a:pt x="2783481" y="707026"/>
                </a:lnTo>
                <a:lnTo>
                  <a:pt x="2783481" y="707026"/>
                </a:lnTo>
                <a:lnTo>
                  <a:pt x="2783481" y="707026"/>
                </a:lnTo>
                <a:lnTo>
                  <a:pt x="2783481" y="1152128"/>
                </a:lnTo>
                <a:cubicBezTo>
                  <a:pt x="1904123" y="1128125"/>
                  <a:pt x="1050188" y="1199253"/>
                  <a:pt x="145407" y="1152128"/>
                </a:cubicBezTo>
                <a:lnTo>
                  <a:pt x="38427" y="429237"/>
                </a:lnTo>
                <a:cubicBezTo>
                  <a:pt x="0" y="46015"/>
                  <a:pt x="7482" y="187377"/>
                  <a:pt x="139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1" name="Image 40" descr="Logo-pour-office.png">
            <a:extLst>
              <a:ext uri="{FF2B5EF4-FFF2-40B4-BE49-F238E27FC236}">
                <a16:creationId xmlns:a16="http://schemas.microsoft.com/office/drawing/2014/main" id="{5D18C273-07FF-4743-B701-1F4607FE877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84784" y="8865661"/>
            <a:ext cx="1029326" cy="9000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5613B0AA-D560-4981-B0E6-4DB3EB8F1AE1}"/>
              </a:ext>
            </a:extLst>
          </p:cNvPr>
          <p:cNvSpPr/>
          <p:nvPr/>
        </p:nvSpPr>
        <p:spPr>
          <a:xfrm>
            <a:off x="2908589" y="8988418"/>
            <a:ext cx="1435008" cy="461665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bas Neue" pitchFamily="34" charset="0"/>
              </a:rPr>
              <a:t>Suivez-nous</a:t>
            </a:r>
          </a:p>
          <a:p>
            <a:pPr lvl="0" algn="ctr" defTabSz="914400">
              <a:defRPr/>
            </a:pPr>
            <a:r>
              <a:rPr lang="fr-FR" sz="1000" kern="0" cap="all" dirty="0">
                <a:solidFill>
                  <a:schemeClr val="bg1"/>
                </a:solidFill>
                <a:latin typeface="Bebas Neue" pitchFamily="34" charset="0"/>
                <a:ea typeface="Roboto" pitchFamily="2" charset="0"/>
              </a:rPr>
              <a:t>www.bordeauxgironde.cci.fr</a:t>
            </a:r>
          </a:p>
        </p:txBody>
      </p:sp>
      <p:pic>
        <p:nvPicPr>
          <p:cNvPr id="43" name="Image 42" descr="signature-mail-nada.png">
            <a:extLst>
              <a:ext uri="{FF2B5EF4-FFF2-40B4-BE49-F238E27FC236}">
                <a16:creationId xmlns:a16="http://schemas.microsoft.com/office/drawing/2014/main" id="{F51D6325-B28C-48AE-BB00-19CE0AD24AE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86093" y="9426964"/>
            <a:ext cx="1080000" cy="139687"/>
          </a:xfrm>
          <a:prstGeom prst="rect">
            <a:avLst/>
          </a:prstGeom>
        </p:spPr>
      </p:pic>
      <p:grpSp>
        <p:nvGrpSpPr>
          <p:cNvPr id="16" name="Groupe 15">
            <a:extLst>
              <a:ext uri="{FF2B5EF4-FFF2-40B4-BE49-F238E27FC236}">
                <a16:creationId xmlns:a16="http://schemas.microsoft.com/office/drawing/2014/main" id="{B6511D7A-DB1D-4F72-804B-955D72D16D98}"/>
              </a:ext>
            </a:extLst>
          </p:cNvPr>
          <p:cNvGrpSpPr/>
          <p:nvPr/>
        </p:nvGrpSpPr>
        <p:grpSpPr>
          <a:xfrm>
            <a:off x="67155" y="3580521"/>
            <a:ext cx="3562847" cy="4048690"/>
            <a:chOff x="874637" y="1301903"/>
            <a:chExt cx="3562847" cy="4048690"/>
          </a:xfrm>
        </p:grpSpPr>
        <p:pic>
          <p:nvPicPr>
            <p:cNvPr id="7" name="Image 6">
              <a:extLst>
                <a:ext uri="{FF2B5EF4-FFF2-40B4-BE49-F238E27FC236}">
                  <a16:creationId xmlns:a16="http://schemas.microsoft.com/office/drawing/2014/main" id="{D0CFA68E-3EC4-40B1-8A50-3F01F185C9F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74637" y="1301903"/>
              <a:ext cx="3562847" cy="4048690"/>
            </a:xfrm>
            <a:prstGeom prst="rect">
              <a:avLst/>
            </a:prstGeom>
          </p:spPr>
        </p:pic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15EB8EF7-B8A9-43ED-A882-E2B5C7109B1E}"/>
                </a:ext>
              </a:extLst>
            </p:cNvPr>
            <p:cNvSpPr txBox="1"/>
            <p:nvPr/>
          </p:nvSpPr>
          <p:spPr>
            <a:xfrm>
              <a:off x="2713004" y="3906553"/>
              <a:ext cx="9701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>
                  <a:latin typeface="Roboto" pitchFamily="2" charset="0"/>
                  <a:ea typeface="Roboto" pitchFamily="2" charset="0"/>
                </a:rPr>
                <a:t>Sud Gironde et entre deux mers</a:t>
              </a:r>
            </a:p>
            <a:p>
              <a:pPr algn="ctr"/>
              <a:r>
                <a:rPr lang="fr-FR" sz="800" b="1" dirty="0">
                  <a:solidFill>
                    <a:srgbClr val="BD0B8E"/>
                  </a:solidFill>
                  <a:latin typeface="Roboto" pitchFamily="2" charset="0"/>
                  <a:ea typeface="Roboto" pitchFamily="2" charset="0"/>
                </a:rPr>
                <a:t>-58%</a:t>
              </a:r>
            </a:p>
          </p:txBody>
        </p: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D21D4F62-EC93-4A99-A21C-114348C0F9C3}"/>
                </a:ext>
              </a:extLst>
            </p:cNvPr>
            <p:cNvSpPr txBox="1"/>
            <p:nvPr/>
          </p:nvSpPr>
          <p:spPr>
            <a:xfrm>
              <a:off x="1551274" y="2499479"/>
              <a:ext cx="97018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>
                  <a:latin typeface="Roboto" pitchFamily="2" charset="0"/>
                  <a:ea typeface="Roboto" pitchFamily="2" charset="0"/>
                </a:rPr>
                <a:t>Médoc</a:t>
              </a:r>
            </a:p>
            <a:p>
              <a:pPr algn="ctr"/>
              <a:r>
                <a:rPr lang="fr-FR" sz="800" b="1" dirty="0">
                  <a:solidFill>
                    <a:srgbClr val="BD0B8E"/>
                  </a:solidFill>
                  <a:latin typeface="Roboto" pitchFamily="2" charset="0"/>
                  <a:ea typeface="Roboto" pitchFamily="2" charset="0"/>
                </a:rPr>
                <a:t>-48%</a:t>
              </a:r>
            </a:p>
          </p:txBody>
        </p:sp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id="{D27823BB-BBE3-4C0B-A8D7-3317B098E655}"/>
                </a:ext>
              </a:extLst>
            </p:cNvPr>
            <p:cNvSpPr txBox="1"/>
            <p:nvPr/>
          </p:nvSpPr>
          <p:spPr>
            <a:xfrm>
              <a:off x="1594717" y="3800872"/>
              <a:ext cx="9701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>
                  <a:latin typeface="Roboto" pitchFamily="2" charset="0"/>
                  <a:ea typeface="Roboto" pitchFamily="2" charset="0"/>
                </a:rPr>
                <a:t>Bassin d’Arcachon</a:t>
              </a:r>
            </a:p>
            <a:p>
              <a:pPr algn="ctr"/>
              <a:r>
                <a:rPr lang="fr-FR" sz="800" b="1" dirty="0">
                  <a:solidFill>
                    <a:srgbClr val="BD0B8E"/>
                  </a:solidFill>
                  <a:latin typeface="Roboto" pitchFamily="2" charset="0"/>
                  <a:ea typeface="Roboto" pitchFamily="2" charset="0"/>
                </a:rPr>
                <a:t>-53%</a:t>
              </a:r>
            </a:p>
          </p:txBody>
        </p:sp>
        <p:sp>
          <p:nvSpPr>
            <p:cNvPr id="49" name="ZoneTexte 48">
              <a:extLst>
                <a:ext uri="{FF2B5EF4-FFF2-40B4-BE49-F238E27FC236}">
                  <a16:creationId xmlns:a16="http://schemas.microsoft.com/office/drawing/2014/main" id="{A5C024FC-3488-4070-91F9-8C9E198606C8}"/>
                </a:ext>
              </a:extLst>
            </p:cNvPr>
            <p:cNvSpPr txBox="1"/>
            <p:nvPr/>
          </p:nvSpPr>
          <p:spPr>
            <a:xfrm>
              <a:off x="2240114" y="2400775"/>
              <a:ext cx="9701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>
                  <a:latin typeface="Roboto" pitchFamily="2" charset="0"/>
                  <a:ea typeface="Roboto" pitchFamily="2" charset="0"/>
                </a:rPr>
                <a:t>Haute</a:t>
              </a:r>
            </a:p>
            <a:p>
              <a:pPr algn="ctr"/>
              <a:r>
                <a:rPr lang="fr-FR" sz="800" dirty="0">
                  <a:latin typeface="Roboto" pitchFamily="2" charset="0"/>
                  <a:ea typeface="Roboto" pitchFamily="2" charset="0"/>
                </a:rPr>
                <a:t>Gironde</a:t>
              </a:r>
            </a:p>
            <a:p>
              <a:pPr algn="ctr"/>
              <a:r>
                <a:rPr lang="fr-FR" sz="800" b="1" dirty="0">
                  <a:solidFill>
                    <a:srgbClr val="BD0B8E"/>
                  </a:solidFill>
                  <a:latin typeface="Roboto" pitchFamily="2" charset="0"/>
                  <a:ea typeface="Roboto" pitchFamily="2" charset="0"/>
                </a:rPr>
                <a:t>-71%</a:t>
              </a:r>
            </a:p>
          </p:txBody>
        </p:sp>
        <p:sp>
          <p:nvSpPr>
            <p:cNvPr id="50" name="ZoneTexte 49">
              <a:extLst>
                <a:ext uri="{FF2B5EF4-FFF2-40B4-BE49-F238E27FC236}">
                  <a16:creationId xmlns:a16="http://schemas.microsoft.com/office/drawing/2014/main" id="{7DAACCEB-5E44-4FAF-AD0C-6E474BC9DF62}"/>
                </a:ext>
              </a:extLst>
            </p:cNvPr>
            <p:cNvSpPr txBox="1"/>
            <p:nvPr/>
          </p:nvSpPr>
          <p:spPr>
            <a:xfrm>
              <a:off x="2908582" y="2953518"/>
              <a:ext cx="97018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>
                  <a:latin typeface="Roboto" pitchFamily="2" charset="0"/>
                  <a:ea typeface="Roboto" pitchFamily="2" charset="0"/>
                </a:rPr>
                <a:t>Libournais</a:t>
              </a:r>
            </a:p>
            <a:p>
              <a:pPr algn="ctr"/>
              <a:r>
                <a:rPr lang="fr-FR" sz="800" b="1" dirty="0">
                  <a:solidFill>
                    <a:srgbClr val="BD0B8E"/>
                  </a:solidFill>
                  <a:latin typeface="Roboto" pitchFamily="2" charset="0"/>
                  <a:ea typeface="Roboto" pitchFamily="2" charset="0"/>
                </a:rPr>
                <a:t>-62%</a:t>
              </a: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B05AAC3-98CF-4542-A0C6-1C72461269E2}"/>
              </a:ext>
            </a:extLst>
          </p:cNvPr>
          <p:cNvGrpSpPr/>
          <p:nvPr/>
        </p:nvGrpSpPr>
        <p:grpSpPr>
          <a:xfrm>
            <a:off x="3591947" y="2949264"/>
            <a:ext cx="2787522" cy="2291768"/>
            <a:chOff x="3198098" y="600582"/>
            <a:chExt cx="2787522" cy="2291768"/>
          </a:xfrm>
        </p:grpSpPr>
        <p:pic>
          <p:nvPicPr>
            <p:cNvPr id="45" name="Image 44">
              <a:extLst>
                <a:ext uri="{FF2B5EF4-FFF2-40B4-BE49-F238E27FC236}">
                  <a16:creationId xmlns:a16="http://schemas.microsoft.com/office/drawing/2014/main" id="{FB5C62D3-D8D9-470C-B1B9-37E94F98F0E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198098" y="600582"/>
              <a:ext cx="2571162" cy="1962984"/>
            </a:xfrm>
            <a:prstGeom prst="rect">
              <a:avLst/>
            </a:prstGeom>
          </p:spPr>
        </p:pic>
        <p:sp>
          <p:nvSpPr>
            <p:cNvPr id="51" name="ZoneTexte 50">
              <a:extLst>
                <a:ext uri="{FF2B5EF4-FFF2-40B4-BE49-F238E27FC236}">
                  <a16:creationId xmlns:a16="http://schemas.microsoft.com/office/drawing/2014/main" id="{8991CF93-AE1F-4A2E-A390-729603D410ED}"/>
                </a:ext>
              </a:extLst>
            </p:cNvPr>
            <p:cNvSpPr txBox="1"/>
            <p:nvPr/>
          </p:nvSpPr>
          <p:spPr>
            <a:xfrm>
              <a:off x="3880010" y="2072680"/>
              <a:ext cx="97018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>
                  <a:latin typeface="Roboto" pitchFamily="2" charset="0"/>
                  <a:ea typeface="Roboto" pitchFamily="2" charset="0"/>
                </a:rPr>
                <a:t>Agglo Sud</a:t>
              </a:r>
            </a:p>
            <a:p>
              <a:pPr algn="ctr"/>
              <a:r>
                <a:rPr lang="fr-FR" sz="800" b="1" dirty="0">
                  <a:solidFill>
                    <a:srgbClr val="BD0B8E"/>
                  </a:solidFill>
                  <a:latin typeface="Roboto" pitchFamily="2" charset="0"/>
                  <a:ea typeface="Roboto" pitchFamily="2" charset="0"/>
                </a:rPr>
                <a:t>-69%</a:t>
              </a:r>
            </a:p>
          </p:txBody>
        </p:sp>
        <p:sp>
          <p:nvSpPr>
            <p:cNvPr id="52" name="ZoneTexte 51">
              <a:extLst>
                <a:ext uri="{FF2B5EF4-FFF2-40B4-BE49-F238E27FC236}">
                  <a16:creationId xmlns:a16="http://schemas.microsoft.com/office/drawing/2014/main" id="{E85515F9-28DF-403D-A068-1D520DC35979}"/>
                </a:ext>
              </a:extLst>
            </p:cNvPr>
            <p:cNvSpPr txBox="1"/>
            <p:nvPr/>
          </p:nvSpPr>
          <p:spPr>
            <a:xfrm>
              <a:off x="3538933" y="1653146"/>
              <a:ext cx="97018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>
                  <a:latin typeface="Roboto" pitchFamily="2" charset="0"/>
                  <a:ea typeface="Roboto" pitchFamily="2" charset="0"/>
                </a:rPr>
                <a:t>Agglo Ouest</a:t>
              </a:r>
            </a:p>
            <a:p>
              <a:pPr algn="ctr"/>
              <a:r>
                <a:rPr lang="fr-FR" sz="800" b="1" dirty="0">
                  <a:solidFill>
                    <a:srgbClr val="BD0B8E"/>
                  </a:solidFill>
                  <a:latin typeface="Roboto" pitchFamily="2" charset="0"/>
                  <a:ea typeface="Roboto" pitchFamily="2" charset="0"/>
                </a:rPr>
                <a:t>-54%</a:t>
              </a:r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BC1E67D4-FB74-4035-A19E-BD7F29747C32}"/>
                </a:ext>
              </a:extLst>
            </p:cNvPr>
            <p:cNvSpPr txBox="1"/>
            <p:nvPr/>
          </p:nvSpPr>
          <p:spPr>
            <a:xfrm>
              <a:off x="3858503" y="1066942"/>
              <a:ext cx="97018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>
                  <a:latin typeface="Roboto" pitchFamily="2" charset="0"/>
                  <a:ea typeface="Roboto" pitchFamily="2" charset="0"/>
                </a:rPr>
                <a:t>Agglo Nord</a:t>
              </a:r>
            </a:p>
            <a:p>
              <a:pPr algn="ctr"/>
              <a:r>
                <a:rPr lang="fr-FR" sz="800" b="1" dirty="0">
                  <a:solidFill>
                    <a:srgbClr val="BD0B8E"/>
                  </a:solidFill>
                  <a:latin typeface="Roboto" pitchFamily="2" charset="0"/>
                  <a:ea typeface="Roboto" pitchFamily="2" charset="0"/>
                </a:rPr>
                <a:t>-46%</a:t>
              </a:r>
            </a:p>
          </p:txBody>
        </p:sp>
        <p:sp>
          <p:nvSpPr>
            <p:cNvPr id="54" name="ZoneTexte 53">
              <a:extLst>
                <a:ext uri="{FF2B5EF4-FFF2-40B4-BE49-F238E27FC236}">
                  <a16:creationId xmlns:a16="http://schemas.microsoft.com/office/drawing/2014/main" id="{0DCC4794-6D56-4E51-8F82-06F8F72E5467}"/>
                </a:ext>
              </a:extLst>
            </p:cNvPr>
            <p:cNvSpPr txBox="1"/>
            <p:nvPr/>
          </p:nvSpPr>
          <p:spPr>
            <a:xfrm>
              <a:off x="4735293" y="1261918"/>
              <a:ext cx="97018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>
                  <a:latin typeface="Roboto" pitchFamily="2" charset="0"/>
                  <a:ea typeface="Roboto" pitchFamily="2" charset="0"/>
                </a:rPr>
                <a:t>Agglo </a:t>
              </a:r>
            </a:p>
            <a:p>
              <a:pPr algn="ctr"/>
              <a:r>
                <a:rPr lang="fr-FR" sz="800" dirty="0">
                  <a:latin typeface="Roboto" pitchFamily="2" charset="0"/>
                  <a:ea typeface="Roboto" pitchFamily="2" charset="0"/>
                </a:rPr>
                <a:t>Rive Droite</a:t>
              </a:r>
            </a:p>
            <a:p>
              <a:pPr algn="ctr"/>
              <a:r>
                <a:rPr lang="fr-FR" sz="800" b="1" dirty="0">
                  <a:solidFill>
                    <a:srgbClr val="BD0B8E"/>
                  </a:solidFill>
                  <a:latin typeface="Roboto" pitchFamily="2" charset="0"/>
                  <a:ea typeface="Roboto" pitchFamily="2" charset="0"/>
                </a:rPr>
                <a:t>-57%</a:t>
              </a:r>
            </a:p>
            <a:p>
              <a:pPr algn="ctr"/>
              <a:endParaRPr lang="fr-FR" sz="800" dirty="0">
                <a:latin typeface="Roboto" pitchFamily="2" charset="0"/>
                <a:ea typeface="Roboto" pitchFamily="2" charset="0"/>
              </a:endParaRPr>
            </a:p>
          </p:txBody>
        </p:sp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id="{35BAAAE1-B7A4-4026-8DEA-1962EC8A5821}"/>
                </a:ext>
              </a:extLst>
            </p:cNvPr>
            <p:cNvSpPr txBox="1"/>
            <p:nvPr/>
          </p:nvSpPr>
          <p:spPr>
            <a:xfrm>
              <a:off x="5015433" y="2430685"/>
              <a:ext cx="9701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>
                  <a:latin typeface="Roboto" pitchFamily="2" charset="0"/>
                  <a:ea typeface="Roboto" pitchFamily="2" charset="0"/>
                </a:rPr>
                <a:t>Bordeaux</a:t>
              </a:r>
            </a:p>
            <a:p>
              <a:pPr algn="ctr"/>
              <a:r>
                <a:rPr lang="fr-FR" sz="800" b="1" dirty="0">
                  <a:solidFill>
                    <a:srgbClr val="BD0B8E"/>
                  </a:solidFill>
                  <a:latin typeface="Roboto" pitchFamily="2" charset="0"/>
                  <a:ea typeface="Roboto" pitchFamily="2" charset="0"/>
                </a:rPr>
                <a:t>-57%</a:t>
              </a:r>
            </a:p>
            <a:p>
              <a:pPr algn="ctr"/>
              <a:endParaRPr lang="fr-FR" sz="800" dirty="0">
                <a:latin typeface="Roboto" pitchFamily="2" charset="0"/>
                <a:ea typeface="Roboto" pitchFamily="2" charset="0"/>
              </a:endParaRPr>
            </a:p>
          </p:txBody>
        </p:sp>
        <p:cxnSp>
          <p:nvCxnSpPr>
            <p:cNvPr id="11" name="Connecteur droit avec flèche 10">
              <a:extLst>
                <a:ext uri="{FF2B5EF4-FFF2-40B4-BE49-F238E27FC236}">
                  <a16:creationId xmlns:a16="http://schemas.microsoft.com/office/drawing/2014/main" id="{808A8AEA-BAEF-4DD8-870F-C9CC2419BCD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744004" y="1645137"/>
              <a:ext cx="671837" cy="777539"/>
            </a:xfrm>
            <a:prstGeom prst="straightConnector1">
              <a:avLst/>
            </a:prstGeom>
            <a:ln>
              <a:solidFill>
                <a:srgbClr val="C8004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ZoneTexte 60">
            <a:extLst>
              <a:ext uri="{FF2B5EF4-FFF2-40B4-BE49-F238E27FC236}">
                <a16:creationId xmlns:a16="http://schemas.microsoft.com/office/drawing/2014/main" id="{87118325-540B-48C2-AD96-9BAFA7B3EB1A}"/>
              </a:ext>
            </a:extLst>
          </p:cNvPr>
          <p:cNvSpPr txBox="1"/>
          <p:nvPr/>
        </p:nvSpPr>
        <p:spPr>
          <a:xfrm>
            <a:off x="857010" y="3347488"/>
            <a:ext cx="3178982" cy="411257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/>
          <a:p>
            <a:pPr algn="ctr"/>
            <a:r>
              <a:rPr lang="fr-FR" sz="1100" u="sng" dirty="0">
                <a:solidFill>
                  <a:schemeClr val="accent4"/>
                </a:solidFill>
                <a:latin typeface="Bebas Neue" pitchFamily="34" charset="0"/>
                <a:ea typeface="Roboto Lt" pitchFamily="2" charset="0"/>
              </a:rPr>
              <a:t>Evolution du nombre de créations </a:t>
            </a:r>
          </a:p>
          <a:p>
            <a:pPr algn="ctr"/>
            <a:r>
              <a:rPr lang="fr-FR" sz="1100" u="sng" dirty="0">
                <a:solidFill>
                  <a:schemeClr val="accent4"/>
                </a:solidFill>
                <a:latin typeface="Bebas Neue" pitchFamily="34" charset="0"/>
                <a:ea typeface="Roboto Lt" pitchFamily="2" charset="0"/>
              </a:rPr>
              <a:t> d’établissements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erranalys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A116E0"/>
      </a:accent3>
      <a:accent4>
        <a:srgbClr val="00C8C3"/>
      </a:accent4>
      <a:accent5>
        <a:srgbClr val="FF6600"/>
      </a:accent5>
      <a:accent6>
        <a:srgbClr val="7E848D"/>
      </a:accent6>
      <a:hlink>
        <a:srgbClr val="0066FF"/>
      </a:hlink>
      <a:folHlink>
        <a:srgbClr val="A116E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5568</TotalTime>
  <Words>587</Words>
  <Application>Microsoft Office PowerPoint</Application>
  <PresentationFormat>Format A4 (210 x 297 mm)</PresentationFormat>
  <Paragraphs>117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Arial</vt:lpstr>
      <vt:lpstr>Bebas Neue</vt:lpstr>
      <vt:lpstr>Calibri</vt:lpstr>
      <vt:lpstr>Komikazoom</vt:lpstr>
      <vt:lpstr>Roboto</vt:lpstr>
      <vt:lpstr>Roboto Lt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confolent</dc:creator>
  <cp:lastModifiedBy>Philippe GARCIA</cp:lastModifiedBy>
  <cp:revision>419</cp:revision>
  <dcterms:created xsi:type="dcterms:W3CDTF">2017-02-02T13:56:58Z</dcterms:created>
  <dcterms:modified xsi:type="dcterms:W3CDTF">2020-06-09T13:42:05Z</dcterms:modified>
</cp:coreProperties>
</file>