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370" r:id="rId3"/>
    <p:sldId id="365" r:id="rId4"/>
    <p:sldId id="367" r:id="rId5"/>
    <p:sldId id="366" r:id="rId6"/>
    <p:sldId id="368" r:id="rId7"/>
    <p:sldId id="369" r:id="rId8"/>
    <p:sldId id="263" r:id="rId9"/>
    <p:sldId id="262" r:id="rId10"/>
    <p:sldId id="260" r:id="rId11"/>
    <p:sldId id="257" r:id="rId12"/>
    <p:sldId id="283" r:id="rId13"/>
    <p:sldId id="287" r:id="rId14"/>
    <p:sldId id="311" r:id="rId15"/>
    <p:sldId id="372" r:id="rId16"/>
    <p:sldId id="373" r:id="rId17"/>
    <p:sldId id="374" r:id="rId18"/>
    <p:sldId id="375" r:id="rId19"/>
    <p:sldId id="377" r:id="rId20"/>
    <p:sldId id="376" r:id="rId21"/>
    <p:sldId id="277" r:id="rId22"/>
  </p:sldIdLst>
  <p:sldSz cx="12192000" cy="6858000"/>
  <p:notesSz cx="666273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082" autoAdjust="0"/>
  </p:normalViewPr>
  <p:slideViewPr>
    <p:cSldViewPr snapToGrid="0">
      <p:cViewPr varScale="1">
        <p:scale>
          <a:sx n="72" d="100"/>
          <a:sy n="72" d="100"/>
        </p:scale>
        <p:origin x="202" y="53"/>
      </p:cViewPr>
      <p:guideLst/>
    </p:cSldViewPr>
  </p:slideViewPr>
  <p:outlineViewPr>
    <p:cViewPr>
      <p:scale>
        <a:sx n="33" d="100"/>
        <a:sy n="33" d="100"/>
      </p:scale>
      <p:origin x="0" y="-9610"/>
    </p:cViewPr>
  </p:outlineViewPr>
  <p:notesTextViewPr>
    <p:cViewPr>
      <p:scale>
        <a:sx n="1" d="1"/>
        <a:sy n="1" d="1"/>
      </p:scale>
      <p:origin x="0" y="0"/>
    </p:cViewPr>
  </p:notesTextViewPr>
  <p:sorterViewPr>
    <p:cViewPr>
      <p:scale>
        <a:sx n="100" d="100"/>
        <a:sy n="100" d="100"/>
      </p:scale>
      <p:origin x="0" y="-555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0"/>
            <a:ext cx="2887186" cy="498056"/>
          </a:xfrm>
          <a:prstGeom prst="rect">
            <a:avLst/>
          </a:prstGeom>
        </p:spPr>
        <p:txBody>
          <a:bodyPr vert="horz" lIns="91432" tIns="45716" rIns="91432" bIns="45716" rtlCol="0"/>
          <a:lstStyle>
            <a:lvl1pPr algn="l">
              <a:defRPr sz="1200"/>
            </a:lvl1pPr>
          </a:lstStyle>
          <a:p>
            <a:endParaRPr lang="fr-FR" dirty="0"/>
          </a:p>
        </p:txBody>
      </p:sp>
      <p:sp>
        <p:nvSpPr>
          <p:cNvPr id="3" name="Espace réservé de la date 2"/>
          <p:cNvSpPr>
            <a:spLocks noGrp="1"/>
          </p:cNvSpPr>
          <p:nvPr>
            <p:ph type="dt" sz="quarter" idx="1"/>
          </p:nvPr>
        </p:nvSpPr>
        <p:spPr>
          <a:xfrm>
            <a:off x="3774012" y="0"/>
            <a:ext cx="2887186" cy="498056"/>
          </a:xfrm>
          <a:prstGeom prst="rect">
            <a:avLst/>
          </a:prstGeom>
        </p:spPr>
        <p:txBody>
          <a:bodyPr vert="horz" lIns="91432" tIns="45716" rIns="91432" bIns="45716" rtlCol="0"/>
          <a:lstStyle>
            <a:lvl1pPr algn="r">
              <a:defRPr sz="1200"/>
            </a:lvl1pPr>
          </a:lstStyle>
          <a:p>
            <a:fld id="{8E4289C8-B008-498B-9E21-CBAA60627D7D}" type="datetimeFigureOut">
              <a:rPr lang="fr-FR" smtClean="0"/>
              <a:t>29/01/2024</a:t>
            </a:fld>
            <a:endParaRPr lang="fr-FR" dirty="0"/>
          </a:p>
        </p:txBody>
      </p:sp>
      <p:sp>
        <p:nvSpPr>
          <p:cNvPr id="4" name="Espace réservé du pied de page 3"/>
          <p:cNvSpPr>
            <a:spLocks noGrp="1"/>
          </p:cNvSpPr>
          <p:nvPr>
            <p:ph type="ftr" sz="quarter" idx="2"/>
          </p:nvPr>
        </p:nvSpPr>
        <p:spPr>
          <a:xfrm>
            <a:off x="2" y="9428586"/>
            <a:ext cx="2887186" cy="498055"/>
          </a:xfrm>
          <a:prstGeom prst="rect">
            <a:avLst/>
          </a:prstGeom>
        </p:spPr>
        <p:txBody>
          <a:bodyPr vert="horz" lIns="91432" tIns="45716" rIns="91432" bIns="45716"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774012" y="9428586"/>
            <a:ext cx="2887186" cy="498055"/>
          </a:xfrm>
          <a:prstGeom prst="rect">
            <a:avLst/>
          </a:prstGeom>
        </p:spPr>
        <p:txBody>
          <a:bodyPr vert="horz" lIns="91432" tIns="45716" rIns="91432" bIns="45716" rtlCol="0" anchor="b"/>
          <a:lstStyle>
            <a:lvl1pPr algn="r">
              <a:defRPr sz="1200"/>
            </a:lvl1pPr>
          </a:lstStyle>
          <a:p>
            <a:fld id="{AFE2015E-B895-4356-927F-BAC382AD6EC6}" type="slidenum">
              <a:rPr lang="fr-FR" smtClean="0"/>
              <a:t>‹N°›</a:t>
            </a:fld>
            <a:endParaRPr lang="fr-FR" dirty="0"/>
          </a:p>
        </p:txBody>
      </p:sp>
    </p:spTree>
    <p:extLst>
      <p:ext uri="{BB962C8B-B14F-4D97-AF65-F5344CB8AC3E}">
        <p14:creationId xmlns:p14="http://schemas.microsoft.com/office/powerpoint/2010/main" val="40065094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0"/>
            <a:ext cx="2887186" cy="498056"/>
          </a:xfrm>
          <a:prstGeom prst="rect">
            <a:avLst/>
          </a:prstGeom>
        </p:spPr>
        <p:txBody>
          <a:bodyPr vert="horz" lIns="91432" tIns="45716" rIns="91432" bIns="45716" rtlCol="0"/>
          <a:lstStyle>
            <a:lvl1pPr algn="l">
              <a:defRPr sz="1200"/>
            </a:lvl1pPr>
          </a:lstStyle>
          <a:p>
            <a:endParaRPr lang="fr-FR" dirty="0"/>
          </a:p>
        </p:txBody>
      </p:sp>
      <p:sp>
        <p:nvSpPr>
          <p:cNvPr id="3" name="Espace réservé de la date 2"/>
          <p:cNvSpPr>
            <a:spLocks noGrp="1"/>
          </p:cNvSpPr>
          <p:nvPr>
            <p:ph type="dt" idx="1"/>
          </p:nvPr>
        </p:nvSpPr>
        <p:spPr>
          <a:xfrm>
            <a:off x="3774012" y="0"/>
            <a:ext cx="2887186" cy="498056"/>
          </a:xfrm>
          <a:prstGeom prst="rect">
            <a:avLst/>
          </a:prstGeom>
        </p:spPr>
        <p:txBody>
          <a:bodyPr vert="horz" lIns="91432" tIns="45716" rIns="91432" bIns="45716" rtlCol="0"/>
          <a:lstStyle>
            <a:lvl1pPr algn="r">
              <a:defRPr sz="1200"/>
            </a:lvl1pPr>
          </a:lstStyle>
          <a:p>
            <a:fld id="{18242C98-E98E-4AA9-8202-276FB1077F2E}" type="datetimeFigureOut">
              <a:rPr lang="fr-FR" smtClean="0"/>
              <a:t>29/01/2024</a:t>
            </a:fld>
            <a:endParaRPr lang="fr-FR" dirty="0"/>
          </a:p>
        </p:txBody>
      </p:sp>
      <p:sp>
        <p:nvSpPr>
          <p:cNvPr id="4" name="Espace réservé de l'image des diapositives 3"/>
          <p:cNvSpPr>
            <a:spLocks noGrp="1" noRot="1" noChangeAspect="1"/>
          </p:cNvSpPr>
          <p:nvPr>
            <p:ph type="sldImg" idx="2"/>
          </p:nvPr>
        </p:nvSpPr>
        <p:spPr>
          <a:xfrm>
            <a:off x="354013" y="1241425"/>
            <a:ext cx="5954712" cy="3349625"/>
          </a:xfrm>
          <a:prstGeom prst="rect">
            <a:avLst/>
          </a:prstGeom>
          <a:noFill/>
          <a:ln w="12700">
            <a:solidFill>
              <a:prstClr val="black"/>
            </a:solidFill>
          </a:ln>
        </p:spPr>
        <p:txBody>
          <a:bodyPr vert="horz" lIns="91432" tIns="45716" rIns="91432" bIns="45716" rtlCol="0" anchor="ctr"/>
          <a:lstStyle/>
          <a:p>
            <a:endParaRPr lang="fr-FR" dirty="0"/>
          </a:p>
        </p:txBody>
      </p:sp>
      <p:sp>
        <p:nvSpPr>
          <p:cNvPr id="5" name="Espace réservé des commentaires 4"/>
          <p:cNvSpPr>
            <a:spLocks noGrp="1"/>
          </p:cNvSpPr>
          <p:nvPr>
            <p:ph type="body" sz="quarter" idx="3"/>
          </p:nvPr>
        </p:nvSpPr>
        <p:spPr>
          <a:xfrm>
            <a:off x="666274" y="4777194"/>
            <a:ext cx="5330190" cy="3908614"/>
          </a:xfrm>
          <a:prstGeom prst="rect">
            <a:avLst/>
          </a:prstGeom>
        </p:spPr>
        <p:txBody>
          <a:bodyPr vert="horz" lIns="91432" tIns="45716" rIns="91432" bIns="45716"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2" y="9428586"/>
            <a:ext cx="2887186" cy="498055"/>
          </a:xfrm>
          <a:prstGeom prst="rect">
            <a:avLst/>
          </a:prstGeom>
        </p:spPr>
        <p:txBody>
          <a:bodyPr vert="horz" lIns="91432" tIns="45716" rIns="91432" bIns="45716"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774012" y="9428586"/>
            <a:ext cx="2887186" cy="498055"/>
          </a:xfrm>
          <a:prstGeom prst="rect">
            <a:avLst/>
          </a:prstGeom>
        </p:spPr>
        <p:txBody>
          <a:bodyPr vert="horz" lIns="91432" tIns="45716" rIns="91432" bIns="45716" rtlCol="0" anchor="b"/>
          <a:lstStyle>
            <a:lvl1pPr algn="r">
              <a:defRPr sz="1200"/>
            </a:lvl1pPr>
          </a:lstStyle>
          <a:p>
            <a:fld id="{94A129D3-E2B8-4125-9FB5-6990618B376E}" type="slidenum">
              <a:rPr lang="fr-FR" smtClean="0"/>
              <a:t>‹N°›</a:t>
            </a:fld>
            <a:endParaRPr lang="fr-FR" dirty="0"/>
          </a:p>
        </p:txBody>
      </p:sp>
    </p:spTree>
    <p:extLst>
      <p:ext uri="{BB962C8B-B14F-4D97-AF65-F5344CB8AC3E}">
        <p14:creationId xmlns:p14="http://schemas.microsoft.com/office/powerpoint/2010/main" val="179580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4A129D3-E2B8-4125-9FB5-6990618B376E}" type="slidenum">
              <a:rPr lang="fr-FR" smtClean="0"/>
              <a:t>11</a:t>
            </a:fld>
            <a:endParaRPr lang="fr-FR" dirty="0"/>
          </a:p>
        </p:txBody>
      </p:sp>
    </p:spTree>
    <p:extLst>
      <p:ext uri="{BB962C8B-B14F-4D97-AF65-F5344CB8AC3E}">
        <p14:creationId xmlns:p14="http://schemas.microsoft.com/office/powerpoint/2010/main" val="2984746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4A129D3-E2B8-4125-9FB5-6990618B376E}" type="slidenum">
              <a:rPr lang="fr-FR" smtClean="0"/>
              <a:t>15</a:t>
            </a:fld>
            <a:endParaRPr lang="fr-FR" dirty="0"/>
          </a:p>
        </p:txBody>
      </p:sp>
    </p:spTree>
    <p:extLst>
      <p:ext uri="{BB962C8B-B14F-4D97-AF65-F5344CB8AC3E}">
        <p14:creationId xmlns:p14="http://schemas.microsoft.com/office/powerpoint/2010/main" val="1649698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4A129D3-E2B8-4125-9FB5-6990618B376E}" type="slidenum">
              <a:rPr lang="fr-FR" smtClean="0"/>
              <a:t>17</a:t>
            </a:fld>
            <a:endParaRPr lang="fr-FR" dirty="0"/>
          </a:p>
        </p:txBody>
      </p:sp>
    </p:spTree>
    <p:extLst>
      <p:ext uri="{BB962C8B-B14F-4D97-AF65-F5344CB8AC3E}">
        <p14:creationId xmlns:p14="http://schemas.microsoft.com/office/powerpoint/2010/main" val="355513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94A129D3-E2B8-4125-9FB5-6990618B376E}" type="slidenum">
              <a:rPr lang="fr-FR" smtClean="0"/>
              <a:t>20</a:t>
            </a:fld>
            <a:endParaRPr lang="fr-FR" dirty="0"/>
          </a:p>
        </p:txBody>
      </p:sp>
    </p:spTree>
    <p:extLst>
      <p:ext uri="{BB962C8B-B14F-4D97-AF65-F5344CB8AC3E}">
        <p14:creationId xmlns:p14="http://schemas.microsoft.com/office/powerpoint/2010/main" val="3992060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3A077B51-77DD-4480-ACCF-ED2BBD3A1553}" type="datetimeFigureOut">
              <a:rPr lang="fr-FR" smtClean="0"/>
              <a:t>29/01/2024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0D72F7A2-EB80-49C5-8BD0-F6E7B2EEF023}" type="slidenum">
              <a:rPr lang="fr-FR" smtClean="0"/>
              <a:t>‹N°›</a:t>
            </a:fld>
            <a:endParaRPr lang="fr-FR" dirty="0"/>
          </a:p>
        </p:txBody>
      </p:sp>
    </p:spTree>
    <p:extLst>
      <p:ext uri="{BB962C8B-B14F-4D97-AF65-F5344CB8AC3E}">
        <p14:creationId xmlns:p14="http://schemas.microsoft.com/office/powerpoint/2010/main" val="2401654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A077B51-77DD-4480-ACCF-ED2BBD3A1553}" type="datetimeFigureOut">
              <a:rPr lang="fr-FR" smtClean="0"/>
              <a:t>29/01/2024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0D72F7A2-EB80-49C5-8BD0-F6E7B2EEF023}" type="slidenum">
              <a:rPr lang="fr-FR" smtClean="0"/>
              <a:t>‹N°›</a:t>
            </a:fld>
            <a:endParaRPr lang="fr-FR" dirty="0"/>
          </a:p>
        </p:txBody>
      </p:sp>
    </p:spTree>
    <p:extLst>
      <p:ext uri="{BB962C8B-B14F-4D97-AF65-F5344CB8AC3E}">
        <p14:creationId xmlns:p14="http://schemas.microsoft.com/office/powerpoint/2010/main" val="1413446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A077B51-77DD-4480-ACCF-ED2BBD3A1553}" type="datetimeFigureOut">
              <a:rPr lang="fr-FR" smtClean="0"/>
              <a:t>29/01/2024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0D72F7A2-EB80-49C5-8BD0-F6E7B2EEF023}" type="slidenum">
              <a:rPr lang="fr-FR" smtClean="0"/>
              <a:t>‹N°›</a:t>
            </a:fld>
            <a:endParaRPr lang="fr-FR" dirty="0"/>
          </a:p>
        </p:txBody>
      </p:sp>
    </p:spTree>
    <p:extLst>
      <p:ext uri="{BB962C8B-B14F-4D97-AF65-F5344CB8AC3E}">
        <p14:creationId xmlns:p14="http://schemas.microsoft.com/office/powerpoint/2010/main" val="416489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A077B51-77DD-4480-ACCF-ED2BBD3A1553}" type="datetimeFigureOut">
              <a:rPr lang="fr-FR" smtClean="0"/>
              <a:t>29/01/2024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0D72F7A2-EB80-49C5-8BD0-F6E7B2EEF023}" type="slidenum">
              <a:rPr lang="fr-FR" smtClean="0"/>
              <a:t>‹N°›</a:t>
            </a:fld>
            <a:endParaRPr lang="fr-FR" dirty="0"/>
          </a:p>
        </p:txBody>
      </p:sp>
    </p:spTree>
    <p:extLst>
      <p:ext uri="{BB962C8B-B14F-4D97-AF65-F5344CB8AC3E}">
        <p14:creationId xmlns:p14="http://schemas.microsoft.com/office/powerpoint/2010/main" val="388884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3A077B51-77DD-4480-ACCF-ED2BBD3A1553}" type="datetimeFigureOut">
              <a:rPr lang="fr-FR" smtClean="0"/>
              <a:t>29/01/2024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0D72F7A2-EB80-49C5-8BD0-F6E7B2EEF023}" type="slidenum">
              <a:rPr lang="fr-FR" smtClean="0"/>
              <a:t>‹N°›</a:t>
            </a:fld>
            <a:endParaRPr lang="fr-FR" dirty="0"/>
          </a:p>
        </p:txBody>
      </p:sp>
    </p:spTree>
    <p:extLst>
      <p:ext uri="{BB962C8B-B14F-4D97-AF65-F5344CB8AC3E}">
        <p14:creationId xmlns:p14="http://schemas.microsoft.com/office/powerpoint/2010/main" val="4269389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3A077B51-77DD-4480-ACCF-ED2BBD3A1553}" type="datetimeFigureOut">
              <a:rPr lang="fr-FR" smtClean="0"/>
              <a:t>29/01/2024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0D72F7A2-EB80-49C5-8BD0-F6E7B2EEF023}" type="slidenum">
              <a:rPr lang="fr-FR" smtClean="0"/>
              <a:t>‹N°›</a:t>
            </a:fld>
            <a:endParaRPr lang="fr-FR" dirty="0"/>
          </a:p>
        </p:txBody>
      </p:sp>
    </p:spTree>
    <p:extLst>
      <p:ext uri="{BB962C8B-B14F-4D97-AF65-F5344CB8AC3E}">
        <p14:creationId xmlns:p14="http://schemas.microsoft.com/office/powerpoint/2010/main" val="1593983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3A077B51-77DD-4480-ACCF-ED2BBD3A1553}" type="datetimeFigureOut">
              <a:rPr lang="fr-FR" smtClean="0"/>
              <a:t>29/01/2024</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0D72F7A2-EB80-49C5-8BD0-F6E7B2EEF023}" type="slidenum">
              <a:rPr lang="fr-FR" smtClean="0"/>
              <a:t>‹N°›</a:t>
            </a:fld>
            <a:endParaRPr lang="fr-FR" dirty="0"/>
          </a:p>
        </p:txBody>
      </p:sp>
    </p:spTree>
    <p:extLst>
      <p:ext uri="{BB962C8B-B14F-4D97-AF65-F5344CB8AC3E}">
        <p14:creationId xmlns:p14="http://schemas.microsoft.com/office/powerpoint/2010/main" val="173842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3A077B51-77DD-4480-ACCF-ED2BBD3A1553}" type="datetimeFigureOut">
              <a:rPr lang="fr-FR" smtClean="0"/>
              <a:t>29/01/2024</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0D72F7A2-EB80-49C5-8BD0-F6E7B2EEF023}" type="slidenum">
              <a:rPr lang="fr-FR" smtClean="0"/>
              <a:t>‹N°›</a:t>
            </a:fld>
            <a:endParaRPr lang="fr-FR" dirty="0"/>
          </a:p>
        </p:txBody>
      </p:sp>
    </p:spTree>
    <p:extLst>
      <p:ext uri="{BB962C8B-B14F-4D97-AF65-F5344CB8AC3E}">
        <p14:creationId xmlns:p14="http://schemas.microsoft.com/office/powerpoint/2010/main" val="3998824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A077B51-77DD-4480-ACCF-ED2BBD3A1553}" type="datetimeFigureOut">
              <a:rPr lang="fr-FR" smtClean="0"/>
              <a:t>29/01/2024</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0D72F7A2-EB80-49C5-8BD0-F6E7B2EEF023}" type="slidenum">
              <a:rPr lang="fr-FR" smtClean="0"/>
              <a:t>‹N°›</a:t>
            </a:fld>
            <a:endParaRPr lang="fr-FR" dirty="0"/>
          </a:p>
        </p:txBody>
      </p:sp>
    </p:spTree>
    <p:extLst>
      <p:ext uri="{BB962C8B-B14F-4D97-AF65-F5344CB8AC3E}">
        <p14:creationId xmlns:p14="http://schemas.microsoft.com/office/powerpoint/2010/main" val="94162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3A077B51-77DD-4480-ACCF-ED2BBD3A1553}" type="datetimeFigureOut">
              <a:rPr lang="fr-FR" smtClean="0"/>
              <a:t>29/01/2024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0D72F7A2-EB80-49C5-8BD0-F6E7B2EEF023}" type="slidenum">
              <a:rPr lang="fr-FR" smtClean="0"/>
              <a:t>‹N°›</a:t>
            </a:fld>
            <a:endParaRPr lang="fr-FR" dirty="0"/>
          </a:p>
        </p:txBody>
      </p:sp>
    </p:spTree>
    <p:extLst>
      <p:ext uri="{BB962C8B-B14F-4D97-AF65-F5344CB8AC3E}">
        <p14:creationId xmlns:p14="http://schemas.microsoft.com/office/powerpoint/2010/main" val="228872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3A077B51-77DD-4480-ACCF-ED2BBD3A1553}" type="datetimeFigureOut">
              <a:rPr lang="fr-FR" smtClean="0"/>
              <a:t>29/01/2024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0D72F7A2-EB80-49C5-8BD0-F6E7B2EEF023}" type="slidenum">
              <a:rPr lang="fr-FR" smtClean="0"/>
              <a:t>‹N°›</a:t>
            </a:fld>
            <a:endParaRPr lang="fr-FR" dirty="0"/>
          </a:p>
        </p:txBody>
      </p:sp>
    </p:spTree>
    <p:extLst>
      <p:ext uri="{BB962C8B-B14F-4D97-AF65-F5344CB8AC3E}">
        <p14:creationId xmlns:p14="http://schemas.microsoft.com/office/powerpoint/2010/main" val="2350138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077B51-77DD-4480-ACCF-ED2BBD3A1553}" type="datetimeFigureOut">
              <a:rPr lang="fr-FR" smtClean="0"/>
              <a:t>29/01/2024</a:t>
            </a:fld>
            <a:endParaRPr lang="fr-FR" dirty="0"/>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2F7A2-EB80-49C5-8BD0-F6E7B2EEF023}" type="slidenum">
              <a:rPr lang="fr-FR" smtClean="0"/>
              <a:t>‹N°›</a:t>
            </a:fld>
            <a:endParaRPr lang="fr-FR" dirty="0"/>
          </a:p>
        </p:txBody>
      </p:sp>
    </p:spTree>
    <p:extLst>
      <p:ext uri="{BB962C8B-B14F-4D97-AF65-F5344CB8AC3E}">
        <p14:creationId xmlns:p14="http://schemas.microsoft.com/office/powerpoint/2010/main" val="935269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mailto:contact@ccijp.net"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543277"/>
            <a:ext cx="9144000" cy="3089029"/>
          </a:xfrm>
        </p:spPr>
        <p:txBody>
          <a:bodyPr>
            <a:noAutofit/>
          </a:bodyPr>
          <a:lstStyle/>
          <a:p>
            <a:r>
              <a:rPr lang="fr-FR" b="1" dirty="0"/>
              <a:t>Commission de la Carte d’Identité des Journalistes Professionnels</a:t>
            </a: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2058" y="163771"/>
            <a:ext cx="2312780" cy="1591455"/>
          </a:xfrm>
          <a:prstGeom prst="rect">
            <a:avLst/>
          </a:prstGeom>
        </p:spPr>
      </p:pic>
    </p:spTree>
    <p:extLst>
      <p:ext uri="{BB962C8B-B14F-4D97-AF65-F5344CB8AC3E}">
        <p14:creationId xmlns:p14="http://schemas.microsoft.com/office/powerpoint/2010/main" val="3203511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465541"/>
            <a:ext cx="9144000" cy="783710"/>
          </a:xfrm>
        </p:spPr>
        <p:txBody>
          <a:bodyPr>
            <a:normAutofit fontScale="90000"/>
          </a:bodyPr>
          <a:lstStyle/>
          <a:p>
            <a:r>
              <a:rPr lang="fr-FR" b="1" dirty="0">
                <a:latin typeface="+mn-lt"/>
              </a:rPr>
              <a:t>Un peu d’histoire</a:t>
            </a:r>
          </a:p>
        </p:txBody>
      </p:sp>
      <p:sp>
        <p:nvSpPr>
          <p:cNvPr id="3" name="Sous-titre 2"/>
          <p:cNvSpPr>
            <a:spLocks noGrp="1"/>
          </p:cNvSpPr>
          <p:nvPr>
            <p:ph type="subTitle" idx="1"/>
          </p:nvPr>
        </p:nvSpPr>
        <p:spPr>
          <a:xfrm>
            <a:off x="296215" y="1493950"/>
            <a:ext cx="11526591" cy="4520485"/>
          </a:xfrm>
        </p:spPr>
        <p:txBody>
          <a:bodyPr>
            <a:normAutofit/>
          </a:bodyPr>
          <a:lstStyle/>
          <a:p>
            <a:pPr algn="l"/>
            <a:endParaRPr lang="fr-FR" b="1" dirty="0"/>
          </a:p>
          <a:p>
            <a:pPr algn="l"/>
            <a:r>
              <a:rPr lang="fr-FR" sz="4000" b="1" dirty="0"/>
              <a:t>Le 29 Mars 1935 : </a:t>
            </a:r>
            <a:r>
              <a:rPr lang="fr-FR" sz="4000" dirty="0"/>
              <a:t>adoption d’une loi, sous l’impulsion du rapport </a:t>
            </a:r>
            <a:r>
              <a:rPr lang="fr-FR" sz="4000" dirty="0" err="1"/>
              <a:t>Brachard</a:t>
            </a:r>
            <a:r>
              <a:rPr lang="fr-FR" sz="4000" dirty="0"/>
              <a:t>, donnant pour la première fois un statut professionnel aux journalistes.</a:t>
            </a:r>
            <a:br>
              <a:rPr lang="fr-FR" sz="4000" dirty="0"/>
            </a:br>
            <a:br>
              <a:rPr lang="fr-FR" sz="4000" dirty="0"/>
            </a:br>
            <a:r>
              <a:rPr lang="fr-FR" sz="4000" b="1" dirty="0"/>
              <a:t>Le 22 mai 1936 : </a:t>
            </a:r>
            <a:r>
              <a:rPr lang="fr-FR" sz="4000" dirty="0"/>
              <a:t>la commission de la carte d'identité des journalistes professionnels (CCIJP) se réunit pour la première fois.</a:t>
            </a:r>
          </a:p>
        </p:txBody>
      </p:sp>
    </p:spTree>
    <p:extLst>
      <p:ext uri="{BB962C8B-B14F-4D97-AF65-F5344CB8AC3E}">
        <p14:creationId xmlns:p14="http://schemas.microsoft.com/office/powerpoint/2010/main" val="4251783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02405" y="298115"/>
            <a:ext cx="10294513" cy="976893"/>
          </a:xfrm>
        </p:spPr>
        <p:txBody>
          <a:bodyPr>
            <a:normAutofit/>
          </a:bodyPr>
          <a:lstStyle/>
          <a:p>
            <a:r>
              <a:rPr lang="fr-FR" sz="4400" b="1" dirty="0">
                <a:latin typeface="+mn-lt"/>
              </a:rPr>
              <a:t>CCIJP - La commission de première instance</a:t>
            </a:r>
          </a:p>
        </p:txBody>
      </p:sp>
      <p:sp>
        <p:nvSpPr>
          <p:cNvPr id="3" name="Sous-titre 2"/>
          <p:cNvSpPr>
            <a:spLocks noGrp="1"/>
          </p:cNvSpPr>
          <p:nvPr>
            <p:ph type="subTitle" idx="1"/>
          </p:nvPr>
        </p:nvSpPr>
        <p:spPr>
          <a:xfrm>
            <a:off x="373487" y="1515659"/>
            <a:ext cx="11552350" cy="4988171"/>
          </a:xfrm>
        </p:spPr>
        <p:txBody>
          <a:bodyPr>
            <a:normAutofit/>
          </a:bodyPr>
          <a:lstStyle/>
          <a:p>
            <a:pPr algn="just">
              <a:lnSpc>
                <a:spcPct val="100000"/>
              </a:lnSpc>
              <a:spcBef>
                <a:spcPts val="0"/>
              </a:spcBef>
              <a:spcAft>
                <a:spcPts val="1200"/>
              </a:spcAft>
            </a:pPr>
            <a:r>
              <a:rPr lang="fr-FR" sz="3600" b="1" dirty="0"/>
              <a:t>Une commission paritaire composée de 32 commissaires :</a:t>
            </a:r>
          </a:p>
          <a:p>
            <a:pPr marL="800100" lvl="1" indent="-342900" algn="just">
              <a:lnSpc>
                <a:spcPct val="100000"/>
              </a:lnSpc>
              <a:spcBef>
                <a:spcPts val="0"/>
              </a:spcBef>
              <a:spcAft>
                <a:spcPts val="1200"/>
              </a:spcAft>
              <a:buFont typeface="Wingdings" panose="05000000000000000000" pitchFamily="2" charset="2"/>
              <a:buChar char="§"/>
            </a:pPr>
            <a:r>
              <a:rPr lang="fr-FR" sz="3600" dirty="0"/>
              <a:t>Collège journalistes : </a:t>
            </a:r>
          </a:p>
          <a:p>
            <a:pPr marL="1257300" lvl="2" indent="-342900" algn="just">
              <a:lnSpc>
                <a:spcPct val="100000"/>
              </a:lnSpc>
              <a:spcBef>
                <a:spcPts val="0"/>
              </a:spcBef>
              <a:spcAft>
                <a:spcPts val="1200"/>
              </a:spcAft>
              <a:buFont typeface="Wingdings" panose="05000000000000000000" pitchFamily="2" charset="2"/>
              <a:buChar char="ü"/>
            </a:pPr>
            <a:r>
              <a:rPr lang="fr-FR" sz="3600" dirty="0"/>
              <a:t>8 élus titulaires</a:t>
            </a:r>
          </a:p>
          <a:p>
            <a:pPr marL="1257300" lvl="2" indent="-342900" algn="just">
              <a:lnSpc>
                <a:spcPct val="100000"/>
              </a:lnSpc>
              <a:spcBef>
                <a:spcPts val="0"/>
              </a:spcBef>
              <a:spcAft>
                <a:spcPts val="1200"/>
              </a:spcAft>
              <a:buFont typeface="Wingdings" panose="05000000000000000000" pitchFamily="2" charset="2"/>
              <a:buChar char="ü"/>
            </a:pPr>
            <a:r>
              <a:rPr lang="fr-FR" sz="3600" dirty="0"/>
              <a:t>8 élus suppléants</a:t>
            </a:r>
          </a:p>
          <a:p>
            <a:pPr marL="800100" lvl="1" indent="-342900" algn="just">
              <a:lnSpc>
                <a:spcPct val="100000"/>
              </a:lnSpc>
              <a:spcBef>
                <a:spcPts val="0"/>
              </a:spcBef>
              <a:spcAft>
                <a:spcPts val="1200"/>
              </a:spcAft>
              <a:buFont typeface="Wingdings" panose="05000000000000000000" pitchFamily="2" charset="2"/>
              <a:buChar char="§"/>
            </a:pPr>
            <a:r>
              <a:rPr lang="fr-FR" sz="3600" dirty="0"/>
              <a:t>Collège employeurs : </a:t>
            </a:r>
          </a:p>
          <a:p>
            <a:pPr marL="1257300" lvl="2" indent="-342900" algn="just">
              <a:lnSpc>
                <a:spcPct val="100000"/>
              </a:lnSpc>
              <a:spcBef>
                <a:spcPts val="0"/>
              </a:spcBef>
              <a:spcAft>
                <a:spcPts val="1200"/>
              </a:spcAft>
              <a:buFont typeface="Wingdings" panose="05000000000000000000" pitchFamily="2" charset="2"/>
              <a:buChar char="ü"/>
            </a:pPr>
            <a:r>
              <a:rPr lang="fr-FR" sz="3600" dirty="0"/>
              <a:t>8 représentants titulaires désignés</a:t>
            </a:r>
          </a:p>
          <a:p>
            <a:pPr marL="1257300" lvl="2" indent="-342900" algn="just">
              <a:lnSpc>
                <a:spcPct val="100000"/>
              </a:lnSpc>
              <a:spcBef>
                <a:spcPts val="0"/>
              </a:spcBef>
              <a:spcAft>
                <a:spcPts val="1200"/>
              </a:spcAft>
              <a:buFont typeface="Wingdings" panose="05000000000000000000" pitchFamily="2" charset="2"/>
              <a:buChar char="ü"/>
            </a:pPr>
            <a:r>
              <a:rPr lang="fr-FR" sz="3600" dirty="0"/>
              <a:t>8 représentants suppléants désignés</a:t>
            </a:r>
          </a:p>
        </p:txBody>
      </p:sp>
    </p:spTree>
    <p:extLst>
      <p:ext uri="{BB962C8B-B14F-4D97-AF65-F5344CB8AC3E}">
        <p14:creationId xmlns:p14="http://schemas.microsoft.com/office/powerpoint/2010/main" val="1187446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5400" dirty="0">
                <a:latin typeface="+mn-lt"/>
              </a:rPr>
              <a:t>Une déclinaison en région</a:t>
            </a:r>
          </a:p>
        </p:txBody>
      </p:sp>
      <p:sp>
        <p:nvSpPr>
          <p:cNvPr id="3" name="Espace réservé du contenu 2"/>
          <p:cNvSpPr>
            <a:spLocks noGrp="1"/>
          </p:cNvSpPr>
          <p:nvPr>
            <p:ph idx="1"/>
          </p:nvPr>
        </p:nvSpPr>
        <p:spPr>
          <a:xfrm>
            <a:off x="663798" y="2358345"/>
            <a:ext cx="10864403" cy="2387826"/>
          </a:xfrm>
        </p:spPr>
        <p:txBody>
          <a:bodyPr>
            <a:noAutofit/>
          </a:bodyPr>
          <a:lstStyle/>
          <a:p>
            <a:pPr marL="0" indent="0">
              <a:buNone/>
            </a:pPr>
            <a:r>
              <a:rPr lang="fr-FR" sz="4000" b="1" dirty="0"/>
              <a:t>76 correspondants régionaux </a:t>
            </a:r>
            <a:r>
              <a:rPr lang="fr-FR" sz="4000" dirty="0"/>
              <a:t>(employeurs et journalistes) désignés ou élus en même temps que les membres appelés à siéger à la Commission.</a:t>
            </a:r>
            <a:br>
              <a:rPr lang="fr-FR" sz="4000" dirty="0"/>
            </a:br>
            <a:endParaRPr lang="fr-FR" sz="4000" dirty="0"/>
          </a:p>
        </p:txBody>
      </p:sp>
    </p:spTree>
    <p:extLst>
      <p:ext uri="{BB962C8B-B14F-4D97-AF65-F5344CB8AC3E}">
        <p14:creationId xmlns:p14="http://schemas.microsoft.com/office/powerpoint/2010/main" val="939323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15155" y="156449"/>
            <a:ext cx="11372045" cy="976893"/>
          </a:xfrm>
        </p:spPr>
        <p:txBody>
          <a:bodyPr>
            <a:normAutofit/>
          </a:bodyPr>
          <a:lstStyle/>
          <a:p>
            <a:r>
              <a:rPr lang="fr-FR" sz="4800" b="1" dirty="0">
                <a:latin typeface="+mn-lt"/>
              </a:rPr>
              <a:t>Ma première carte : conditions à remplir</a:t>
            </a:r>
          </a:p>
        </p:txBody>
      </p:sp>
      <p:sp>
        <p:nvSpPr>
          <p:cNvPr id="3" name="Sous-titre 2"/>
          <p:cNvSpPr>
            <a:spLocks noGrp="1"/>
          </p:cNvSpPr>
          <p:nvPr>
            <p:ph type="subTitle" idx="1"/>
          </p:nvPr>
        </p:nvSpPr>
        <p:spPr>
          <a:xfrm>
            <a:off x="327547" y="1411466"/>
            <a:ext cx="11559653" cy="5447762"/>
          </a:xfrm>
        </p:spPr>
        <p:txBody>
          <a:bodyPr>
            <a:normAutofit fontScale="70000" lnSpcReduction="20000"/>
          </a:bodyPr>
          <a:lstStyle/>
          <a:p>
            <a:pPr marL="571500" indent="-571500" algn="l">
              <a:lnSpc>
                <a:spcPct val="120000"/>
              </a:lnSpc>
              <a:spcBef>
                <a:spcPts val="0"/>
              </a:spcBef>
              <a:spcAft>
                <a:spcPts val="1200"/>
              </a:spcAft>
              <a:buFontTx/>
              <a:buChar char="-"/>
            </a:pPr>
            <a:r>
              <a:rPr lang="fr-FR" sz="5800" b="1" dirty="0"/>
              <a:t>trois mois consécutifs d’exercice de la profession </a:t>
            </a:r>
          </a:p>
          <a:p>
            <a:pPr marL="571500" indent="-571500" algn="l">
              <a:lnSpc>
                <a:spcPct val="120000"/>
              </a:lnSpc>
              <a:spcBef>
                <a:spcPts val="0"/>
              </a:spcBef>
              <a:spcAft>
                <a:spcPts val="1200"/>
              </a:spcAft>
              <a:buFontTx/>
              <a:buChar char="-"/>
            </a:pPr>
            <a:r>
              <a:rPr lang="fr-FR" sz="5800" b="1" dirty="0"/>
              <a:t>en </a:t>
            </a:r>
            <a:r>
              <a:rPr lang="fr-FR" sz="5800" dirty="0"/>
              <a:t>tirer le </a:t>
            </a:r>
            <a:r>
              <a:rPr lang="fr-FR" sz="5800" b="1" dirty="0"/>
              <a:t>principal de ses ressources</a:t>
            </a:r>
            <a:r>
              <a:rPr lang="fr-FR" sz="5800" dirty="0"/>
              <a:t> (+ de 50 %)</a:t>
            </a:r>
          </a:p>
          <a:p>
            <a:pPr marL="571500" indent="-571500" algn="l">
              <a:lnSpc>
                <a:spcPct val="120000"/>
              </a:lnSpc>
              <a:spcBef>
                <a:spcPts val="0"/>
              </a:spcBef>
              <a:spcAft>
                <a:spcPts val="1200"/>
              </a:spcAft>
              <a:buFontTx/>
              <a:buChar char="-"/>
            </a:pPr>
            <a:r>
              <a:rPr lang="fr-FR" sz="5800" dirty="0"/>
              <a:t>exercer des </a:t>
            </a:r>
            <a:r>
              <a:rPr lang="fr-FR" sz="5800" b="1" dirty="0"/>
              <a:t>fonctions journalistiques</a:t>
            </a:r>
            <a:r>
              <a:rPr lang="fr-FR" sz="5800" dirty="0"/>
              <a:t> </a:t>
            </a:r>
          </a:p>
          <a:p>
            <a:pPr marL="571500" indent="-571500" algn="l">
              <a:lnSpc>
                <a:spcPct val="120000"/>
              </a:lnSpc>
              <a:spcBef>
                <a:spcPts val="0"/>
              </a:spcBef>
              <a:spcAft>
                <a:spcPts val="1200"/>
              </a:spcAft>
              <a:buFontTx/>
              <a:buChar char="-"/>
            </a:pPr>
            <a:r>
              <a:rPr lang="fr-FR" sz="5800" dirty="0"/>
              <a:t>pour une </a:t>
            </a:r>
            <a:r>
              <a:rPr lang="fr-FR" sz="5800" b="1" dirty="0"/>
              <a:t>entreprise de presse </a:t>
            </a:r>
            <a:r>
              <a:rPr lang="fr-FR" sz="5800" dirty="0"/>
              <a:t>ou une </a:t>
            </a:r>
            <a:r>
              <a:rPr lang="fr-FR" sz="5800" b="1" dirty="0"/>
              <a:t>agence de presse agréée</a:t>
            </a:r>
            <a:r>
              <a:rPr lang="fr-FR" sz="5800" dirty="0"/>
              <a:t>. </a:t>
            </a:r>
          </a:p>
          <a:p>
            <a:pPr algn="l"/>
            <a:endParaRPr lang="fr-FR" sz="1000" i="1" strike="sngStrike" dirty="0"/>
          </a:p>
          <a:p>
            <a:pPr algn="l"/>
            <a:r>
              <a:rPr lang="fr-FR" sz="3800" i="1" dirty="0"/>
              <a:t>Pour un renouvellement, les conditions à remplir sont les mêmes, mais la régularité de l’activité s’apprécie sur les douze mois précédant la demande</a:t>
            </a:r>
            <a:r>
              <a:rPr lang="fr-FR" sz="3800" dirty="0"/>
              <a:t>.</a:t>
            </a:r>
          </a:p>
        </p:txBody>
      </p:sp>
    </p:spTree>
    <p:extLst>
      <p:ext uri="{BB962C8B-B14F-4D97-AF65-F5344CB8AC3E}">
        <p14:creationId xmlns:p14="http://schemas.microsoft.com/office/powerpoint/2010/main" val="2429218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33114"/>
            <a:ext cx="10515600" cy="1040594"/>
          </a:xfrm>
        </p:spPr>
        <p:txBody>
          <a:bodyPr>
            <a:normAutofit/>
          </a:bodyPr>
          <a:lstStyle/>
          <a:p>
            <a:pPr algn="ctr"/>
            <a:r>
              <a:rPr lang="fr-FR" sz="5400" b="1" dirty="0">
                <a:latin typeface="+mn-lt"/>
              </a:rPr>
              <a:t>Le cheminement d’un dossier</a:t>
            </a:r>
          </a:p>
        </p:txBody>
      </p:sp>
      <p:sp>
        <p:nvSpPr>
          <p:cNvPr id="3" name="Espace réservé du contenu 2"/>
          <p:cNvSpPr>
            <a:spLocks noGrp="1"/>
          </p:cNvSpPr>
          <p:nvPr>
            <p:ph idx="1"/>
          </p:nvPr>
        </p:nvSpPr>
        <p:spPr>
          <a:xfrm>
            <a:off x="257683" y="1173708"/>
            <a:ext cx="11676634" cy="5559114"/>
          </a:xfrm>
        </p:spPr>
        <p:txBody>
          <a:bodyPr>
            <a:normAutofit/>
          </a:bodyPr>
          <a:lstStyle/>
          <a:p>
            <a:pPr marL="0" indent="0">
              <a:lnSpc>
                <a:spcPct val="100000"/>
              </a:lnSpc>
              <a:spcBef>
                <a:spcPts val="0"/>
              </a:spcBef>
              <a:spcAft>
                <a:spcPts val="2400"/>
              </a:spcAft>
              <a:buNone/>
            </a:pPr>
            <a:r>
              <a:rPr lang="fr-FR" sz="3600" dirty="0"/>
              <a:t>1°/ Instruction administrative : traitement de la demande, attribution d’un numéro spécifique…  </a:t>
            </a:r>
          </a:p>
          <a:p>
            <a:pPr marL="0" indent="0">
              <a:lnSpc>
                <a:spcPct val="100000"/>
              </a:lnSpc>
              <a:spcBef>
                <a:spcPts val="0"/>
              </a:spcBef>
              <a:spcAft>
                <a:spcPts val="2400"/>
              </a:spcAft>
              <a:buNone/>
            </a:pPr>
            <a:r>
              <a:rPr lang="fr-FR" sz="3600" dirty="0"/>
              <a:t>2°/ Examen par les commissaires et correspondants régionaux </a:t>
            </a:r>
          </a:p>
          <a:p>
            <a:pPr marL="0" indent="0">
              <a:lnSpc>
                <a:spcPct val="100000"/>
              </a:lnSpc>
              <a:spcBef>
                <a:spcPts val="0"/>
              </a:spcBef>
              <a:spcAft>
                <a:spcPts val="2400"/>
              </a:spcAft>
              <a:buNone/>
            </a:pPr>
            <a:r>
              <a:rPr lang="fr-FR" sz="3600" dirty="0"/>
              <a:t>3°/ Passage en commission plénière (en cas d’avis défavorable lors de l’examen)</a:t>
            </a:r>
          </a:p>
          <a:p>
            <a:pPr marL="0" indent="0">
              <a:lnSpc>
                <a:spcPct val="100000"/>
              </a:lnSpc>
              <a:spcBef>
                <a:spcPts val="0"/>
              </a:spcBef>
              <a:spcAft>
                <a:spcPts val="2400"/>
              </a:spcAft>
              <a:buNone/>
            </a:pPr>
            <a:r>
              <a:rPr lang="fr-FR" sz="3600" dirty="0"/>
              <a:t>4°/ Recours possibles (en cas de refus) : commission supérieure, tribunal administratif, Conseil d’Etat</a:t>
            </a:r>
          </a:p>
        </p:txBody>
      </p:sp>
    </p:spTree>
    <p:extLst>
      <p:ext uri="{BB962C8B-B14F-4D97-AF65-F5344CB8AC3E}">
        <p14:creationId xmlns:p14="http://schemas.microsoft.com/office/powerpoint/2010/main" val="205133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A5BD39A-8760-12EA-CE9E-50AE1F0A2D13}"/>
              </a:ext>
            </a:extLst>
          </p:cNvPr>
          <p:cNvPicPr>
            <a:picLocks noChangeAspect="1"/>
          </p:cNvPicPr>
          <p:nvPr/>
        </p:nvPicPr>
        <p:blipFill>
          <a:blip r:embed="rId3"/>
          <a:stretch>
            <a:fillRect/>
          </a:stretch>
        </p:blipFill>
        <p:spPr>
          <a:xfrm>
            <a:off x="73298" y="450937"/>
            <a:ext cx="11976740" cy="6212909"/>
          </a:xfrm>
          <a:prstGeom prst="rect">
            <a:avLst/>
          </a:prstGeom>
        </p:spPr>
      </p:pic>
    </p:spTree>
    <p:extLst>
      <p:ext uri="{BB962C8B-B14F-4D97-AF65-F5344CB8AC3E}">
        <p14:creationId xmlns:p14="http://schemas.microsoft.com/office/powerpoint/2010/main" val="3459012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697AF06-036A-FBAA-3320-D49E56E88769}"/>
              </a:ext>
            </a:extLst>
          </p:cNvPr>
          <p:cNvPicPr>
            <a:picLocks noChangeAspect="1"/>
          </p:cNvPicPr>
          <p:nvPr/>
        </p:nvPicPr>
        <p:blipFill>
          <a:blip r:embed="rId2"/>
          <a:stretch>
            <a:fillRect/>
          </a:stretch>
        </p:blipFill>
        <p:spPr>
          <a:xfrm>
            <a:off x="889349" y="111802"/>
            <a:ext cx="10196185" cy="6678152"/>
          </a:xfrm>
          <a:prstGeom prst="rect">
            <a:avLst/>
          </a:prstGeom>
        </p:spPr>
      </p:pic>
    </p:spTree>
    <p:extLst>
      <p:ext uri="{BB962C8B-B14F-4D97-AF65-F5344CB8AC3E}">
        <p14:creationId xmlns:p14="http://schemas.microsoft.com/office/powerpoint/2010/main" val="977194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1DB798D7-4F64-4EA0-1C52-FFA82180ABB9}"/>
              </a:ext>
            </a:extLst>
          </p:cNvPr>
          <p:cNvPicPr>
            <a:picLocks noChangeAspect="1"/>
          </p:cNvPicPr>
          <p:nvPr/>
        </p:nvPicPr>
        <p:blipFill>
          <a:blip r:embed="rId3"/>
          <a:stretch>
            <a:fillRect/>
          </a:stretch>
        </p:blipFill>
        <p:spPr>
          <a:xfrm>
            <a:off x="97473" y="170121"/>
            <a:ext cx="11999060" cy="6188149"/>
          </a:xfrm>
          <a:prstGeom prst="rect">
            <a:avLst/>
          </a:prstGeom>
        </p:spPr>
      </p:pic>
    </p:spTree>
    <p:extLst>
      <p:ext uri="{BB962C8B-B14F-4D97-AF65-F5344CB8AC3E}">
        <p14:creationId xmlns:p14="http://schemas.microsoft.com/office/powerpoint/2010/main" val="2062042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88AFADB-A905-700C-CABE-BB35BAE9AF55}"/>
              </a:ext>
            </a:extLst>
          </p:cNvPr>
          <p:cNvPicPr>
            <a:picLocks noChangeAspect="1"/>
          </p:cNvPicPr>
          <p:nvPr/>
        </p:nvPicPr>
        <p:blipFill>
          <a:blip r:embed="rId2"/>
          <a:stretch>
            <a:fillRect/>
          </a:stretch>
        </p:blipFill>
        <p:spPr>
          <a:xfrm>
            <a:off x="137786" y="87682"/>
            <a:ext cx="11786992" cy="6707089"/>
          </a:xfrm>
          <a:prstGeom prst="rect">
            <a:avLst/>
          </a:prstGeom>
        </p:spPr>
      </p:pic>
    </p:spTree>
    <p:extLst>
      <p:ext uri="{BB962C8B-B14F-4D97-AF65-F5344CB8AC3E}">
        <p14:creationId xmlns:p14="http://schemas.microsoft.com/office/powerpoint/2010/main" val="2182434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EC7F7BBE-57FA-C1E9-0FBF-EBC03EB28CA4}"/>
              </a:ext>
            </a:extLst>
          </p:cNvPr>
          <p:cNvPicPr>
            <a:picLocks noChangeAspect="1"/>
          </p:cNvPicPr>
          <p:nvPr/>
        </p:nvPicPr>
        <p:blipFill>
          <a:blip r:embed="rId2"/>
          <a:stretch>
            <a:fillRect/>
          </a:stretch>
        </p:blipFill>
        <p:spPr>
          <a:xfrm>
            <a:off x="-20932" y="0"/>
            <a:ext cx="12212932" cy="6858000"/>
          </a:xfrm>
          <a:prstGeom prst="rect">
            <a:avLst/>
          </a:prstGeom>
        </p:spPr>
      </p:pic>
    </p:spTree>
    <p:extLst>
      <p:ext uri="{BB962C8B-B14F-4D97-AF65-F5344CB8AC3E}">
        <p14:creationId xmlns:p14="http://schemas.microsoft.com/office/powerpoint/2010/main" val="3719899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41704" y="1150085"/>
            <a:ext cx="9144000" cy="2470939"/>
          </a:xfrm>
        </p:spPr>
        <p:txBody>
          <a:bodyPr>
            <a:noAutofit/>
          </a:bodyPr>
          <a:lstStyle/>
          <a:p>
            <a:r>
              <a:rPr lang="fr-FR" b="1" dirty="0"/>
              <a:t>La carte de presse </a:t>
            </a:r>
            <a:br>
              <a:rPr lang="fr-FR" b="1" dirty="0"/>
            </a:br>
            <a:r>
              <a:rPr lang="fr-FR" b="1" dirty="0"/>
              <a:t>à quoi ça sert? </a:t>
            </a:r>
          </a:p>
        </p:txBody>
      </p:sp>
    </p:spTree>
    <p:extLst>
      <p:ext uri="{BB962C8B-B14F-4D97-AF65-F5344CB8AC3E}">
        <p14:creationId xmlns:p14="http://schemas.microsoft.com/office/powerpoint/2010/main" val="3301007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DB6472C-89CF-72F6-C0FA-654AC12DCA93}"/>
              </a:ext>
            </a:extLst>
          </p:cNvPr>
          <p:cNvPicPr>
            <a:picLocks noChangeAspect="1"/>
          </p:cNvPicPr>
          <p:nvPr/>
        </p:nvPicPr>
        <p:blipFill>
          <a:blip r:embed="rId3"/>
          <a:stretch>
            <a:fillRect/>
          </a:stretch>
        </p:blipFill>
        <p:spPr>
          <a:xfrm>
            <a:off x="0" y="63244"/>
            <a:ext cx="12192000" cy="6731511"/>
          </a:xfrm>
          <a:prstGeom prst="rect">
            <a:avLst/>
          </a:prstGeom>
        </p:spPr>
      </p:pic>
    </p:spTree>
    <p:extLst>
      <p:ext uri="{BB962C8B-B14F-4D97-AF65-F5344CB8AC3E}">
        <p14:creationId xmlns:p14="http://schemas.microsoft.com/office/powerpoint/2010/main" val="918968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56311" y="1124610"/>
            <a:ext cx="10859037" cy="5033739"/>
          </a:xfrm>
        </p:spPr>
        <p:txBody>
          <a:bodyPr>
            <a:normAutofit fontScale="90000"/>
          </a:bodyPr>
          <a:lstStyle/>
          <a:p>
            <a:pPr>
              <a:lnSpc>
                <a:spcPct val="100000"/>
              </a:lnSpc>
              <a:spcAft>
                <a:spcPts val="1200"/>
              </a:spcAft>
            </a:pPr>
            <a:r>
              <a:rPr lang="fr-FR" dirty="0"/>
              <a:t>Une équipe salariée à votre écoute pour répondre à vos questions et vous aider à constituer votre dossier : </a:t>
            </a:r>
            <a:br>
              <a:rPr lang="fr-FR" dirty="0"/>
            </a:br>
            <a:br>
              <a:rPr lang="fr-FR" dirty="0"/>
            </a:br>
            <a:r>
              <a:rPr lang="fr-FR" b="1" dirty="0"/>
              <a:t>01 40 34 17 17</a:t>
            </a:r>
            <a:br>
              <a:rPr lang="fr-FR" b="1" dirty="0"/>
            </a:br>
            <a:r>
              <a:rPr lang="fr-FR" b="1" dirty="0">
                <a:hlinkClick r:id="rId2"/>
              </a:rPr>
              <a:t>contact@ccijp.net</a:t>
            </a:r>
            <a:br>
              <a:rPr lang="fr-FR" b="1" dirty="0"/>
            </a:br>
            <a:r>
              <a:rPr lang="fr-FR" b="1" dirty="0"/>
              <a:t>http://www.ccijp.net/</a:t>
            </a:r>
          </a:p>
        </p:txBody>
      </p:sp>
    </p:spTree>
    <p:extLst>
      <p:ext uri="{BB962C8B-B14F-4D97-AF65-F5344CB8AC3E}">
        <p14:creationId xmlns:p14="http://schemas.microsoft.com/office/powerpoint/2010/main" val="3153202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2024" y="414026"/>
            <a:ext cx="11768328" cy="783710"/>
          </a:xfrm>
        </p:spPr>
        <p:txBody>
          <a:bodyPr>
            <a:noAutofit/>
          </a:bodyPr>
          <a:lstStyle/>
          <a:p>
            <a:pPr algn="l">
              <a:lnSpc>
                <a:spcPct val="120000"/>
              </a:lnSpc>
              <a:spcBef>
                <a:spcPts val="600"/>
              </a:spcBef>
              <a:spcAft>
                <a:spcPts val="2400"/>
              </a:spcAft>
            </a:pPr>
            <a:r>
              <a:rPr lang="fr-FR" sz="3800" b="1" dirty="0">
                <a:latin typeface="+mn-lt"/>
              </a:rPr>
              <a:t>La carte de presse, sésame des journalistes professionnels</a:t>
            </a:r>
          </a:p>
        </p:txBody>
      </p:sp>
      <p:sp>
        <p:nvSpPr>
          <p:cNvPr id="3" name="Sous-titre 2"/>
          <p:cNvSpPr>
            <a:spLocks noGrp="1"/>
          </p:cNvSpPr>
          <p:nvPr>
            <p:ph type="subTitle" idx="1"/>
          </p:nvPr>
        </p:nvSpPr>
        <p:spPr>
          <a:xfrm>
            <a:off x="445523" y="1122007"/>
            <a:ext cx="11410682" cy="5284017"/>
          </a:xfrm>
        </p:spPr>
        <p:txBody>
          <a:bodyPr>
            <a:normAutofit fontScale="32500" lnSpcReduction="20000"/>
          </a:bodyPr>
          <a:lstStyle/>
          <a:p>
            <a:pPr algn="l">
              <a:lnSpc>
                <a:spcPct val="120000"/>
              </a:lnSpc>
              <a:spcBef>
                <a:spcPts val="600"/>
              </a:spcBef>
              <a:spcAft>
                <a:spcPts val="2400"/>
              </a:spcAft>
            </a:pPr>
            <a:br>
              <a:rPr lang="fr-FR" dirty="0"/>
            </a:br>
            <a:endParaRPr lang="fr-FR" sz="1200" b="1" dirty="0"/>
          </a:p>
          <a:p>
            <a:pPr marL="1143000" indent="-1143000" algn="l">
              <a:lnSpc>
                <a:spcPct val="120000"/>
              </a:lnSpc>
              <a:spcBef>
                <a:spcPts val="600"/>
              </a:spcBef>
              <a:spcAft>
                <a:spcPts val="1200"/>
              </a:spcAft>
              <a:buFontTx/>
              <a:buChar char="-"/>
            </a:pPr>
            <a:r>
              <a:rPr lang="fr-FR" sz="11100" dirty="0"/>
              <a:t>Identifie visuellement le journaliste professionnel</a:t>
            </a:r>
          </a:p>
          <a:p>
            <a:pPr marL="1143000" indent="-1143000" algn="l">
              <a:lnSpc>
                <a:spcPct val="120000"/>
              </a:lnSpc>
              <a:spcBef>
                <a:spcPts val="600"/>
              </a:spcBef>
              <a:spcAft>
                <a:spcPts val="1200"/>
              </a:spcAft>
              <a:buFontTx/>
              <a:buChar char="-"/>
            </a:pPr>
            <a:r>
              <a:rPr lang="fr-FR" sz="11100" dirty="0"/>
              <a:t>Donne l’accès à l’information</a:t>
            </a:r>
          </a:p>
          <a:p>
            <a:pPr marL="1143000" indent="-1143000" algn="l">
              <a:lnSpc>
                <a:spcPct val="120000"/>
              </a:lnSpc>
              <a:spcBef>
                <a:spcPts val="600"/>
              </a:spcBef>
              <a:spcAft>
                <a:spcPts val="1200"/>
              </a:spcAft>
              <a:buFontTx/>
              <a:buChar char="-"/>
            </a:pPr>
            <a:r>
              <a:rPr lang="fr-FR" sz="11100" dirty="0"/>
              <a:t>Garantit la qualité de l’information</a:t>
            </a:r>
          </a:p>
          <a:p>
            <a:pPr marL="1143000" indent="-1143000" algn="l">
              <a:lnSpc>
                <a:spcPct val="120000"/>
              </a:lnSpc>
              <a:spcBef>
                <a:spcPts val="600"/>
              </a:spcBef>
              <a:spcAft>
                <a:spcPts val="1200"/>
              </a:spcAft>
              <a:buFontTx/>
              <a:buChar char="-"/>
            </a:pPr>
            <a:r>
              <a:rPr lang="fr-FR" sz="11100" dirty="0"/>
              <a:t>Protège le journaliste professionnel et son équipe</a:t>
            </a:r>
          </a:p>
          <a:p>
            <a:pPr marL="1143000" indent="-1143000" algn="l">
              <a:lnSpc>
                <a:spcPct val="120000"/>
              </a:lnSpc>
              <a:spcBef>
                <a:spcPts val="600"/>
              </a:spcBef>
              <a:spcAft>
                <a:spcPts val="1200"/>
              </a:spcAft>
              <a:buFontTx/>
              <a:buChar char="-"/>
            </a:pPr>
            <a:r>
              <a:rPr lang="fr-FR" sz="11100" dirty="0"/>
              <a:t>Confère des devoirs</a:t>
            </a:r>
          </a:p>
          <a:p>
            <a:pPr marL="1143000" indent="-1143000" algn="l">
              <a:lnSpc>
                <a:spcPct val="120000"/>
              </a:lnSpc>
              <a:spcBef>
                <a:spcPts val="600"/>
              </a:spcBef>
              <a:spcAft>
                <a:spcPts val="1200"/>
              </a:spcAft>
              <a:buFontTx/>
              <a:buChar char="-"/>
            </a:pPr>
            <a:r>
              <a:rPr lang="fr-FR" sz="11100" dirty="0"/>
              <a:t>Ouvre des droits spécifiques</a:t>
            </a:r>
          </a:p>
        </p:txBody>
      </p:sp>
    </p:spTree>
    <p:extLst>
      <p:ext uri="{BB962C8B-B14F-4D97-AF65-F5344CB8AC3E}">
        <p14:creationId xmlns:p14="http://schemas.microsoft.com/office/powerpoint/2010/main" val="171537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91827" y="771983"/>
            <a:ext cx="10801597" cy="718489"/>
          </a:xfrm>
        </p:spPr>
        <p:txBody>
          <a:bodyPr>
            <a:noAutofit/>
          </a:bodyPr>
          <a:lstStyle/>
          <a:p>
            <a:pPr algn="l">
              <a:lnSpc>
                <a:spcPct val="120000"/>
              </a:lnSpc>
              <a:spcBef>
                <a:spcPts val="600"/>
              </a:spcBef>
              <a:spcAft>
                <a:spcPts val="2400"/>
              </a:spcAft>
            </a:pPr>
            <a:r>
              <a:rPr lang="fr-FR" sz="3400" b="1" dirty="0">
                <a:latin typeface="+mn-lt"/>
              </a:rPr>
              <a:t>La carte de presse, gage de confiance pour les lecteurs </a:t>
            </a:r>
            <a:br>
              <a:rPr lang="fr-FR" sz="3400" b="1" dirty="0">
                <a:latin typeface="+mn-lt"/>
              </a:rPr>
            </a:br>
            <a:r>
              <a:rPr lang="fr-FR" sz="3400" b="1" dirty="0">
                <a:latin typeface="+mn-lt"/>
              </a:rPr>
              <a:t>de la presse écrite, audiovisuelle et en ligne</a:t>
            </a:r>
          </a:p>
        </p:txBody>
      </p:sp>
      <p:sp>
        <p:nvSpPr>
          <p:cNvPr id="3" name="Sous-titre 2"/>
          <p:cNvSpPr>
            <a:spLocks noGrp="1"/>
          </p:cNvSpPr>
          <p:nvPr>
            <p:ph type="subTitle" idx="1"/>
          </p:nvPr>
        </p:nvSpPr>
        <p:spPr>
          <a:xfrm>
            <a:off x="363227" y="1490472"/>
            <a:ext cx="11410682" cy="3578009"/>
          </a:xfrm>
        </p:spPr>
        <p:txBody>
          <a:bodyPr>
            <a:normAutofit fontScale="92500" lnSpcReduction="20000"/>
          </a:bodyPr>
          <a:lstStyle/>
          <a:p>
            <a:pPr algn="l">
              <a:lnSpc>
                <a:spcPct val="120000"/>
              </a:lnSpc>
              <a:spcBef>
                <a:spcPts val="600"/>
              </a:spcBef>
              <a:spcAft>
                <a:spcPts val="2400"/>
              </a:spcAft>
            </a:pPr>
            <a:br>
              <a:rPr lang="fr-FR" dirty="0"/>
            </a:br>
            <a:endParaRPr lang="fr-FR" sz="1200" b="1" dirty="0"/>
          </a:p>
          <a:p>
            <a:pPr marL="1143000" indent="-1143000" algn="l">
              <a:lnSpc>
                <a:spcPct val="120000"/>
              </a:lnSpc>
              <a:spcBef>
                <a:spcPts val="600"/>
              </a:spcBef>
              <a:spcAft>
                <a:spcPts val="1200"/>
              </a:spcAft>
              <a:buFontTx/>
              <a:buChar char="-"/>
            </a:pPr>
            <a:r>
              <a:rPr lang="fr-FR" sz="3900" dirty="0"/>
              <a:t>Prouve l’authenticité professionnelle de son interlocuteur lors d’une interview</a:t>
            </a:r>
          </a:p>
          <a:p>
            <a:pPr marL="1143000" indent="-1143000" algn="l">
              <a:lnSpc>
                <a:spcPct val="120000"/>
              </a:lnSpc>
              <a:spcBef>
                <a:spcPts val="600"/>
              </a:spcBef>
              <a:spcAft>
                <a:spcPts val="1200"/>
              </a:spcAft>
              <a:buFontTx/>
              <a:buChar char="-"/>
            </a:pPr>
            <a:r>
              <a:rPr lang="fr-FR" sz="3900" dirty="0"/>
              <a:t>Atteste la qualité professionnelle du journaliste exerçant son métier</a:t>
            </a:r>
          </a:p>
          <a:p>
            <a:pPr marL="1143000" indent="-1143000" algn="l">
              <a:lnSpc>
                <a:spcPct val="120000"/>
              </a:lnSpc>
              <a:spcBef>
                <a:spcPts val="600"/>
              </a:spcBef>
              <a:spcAft>
                <a:spcPts val="1200"/>
              </a:spcAft>
              <a:buFontTx/>
              <a:buChar char="-"/>
            </a:pPr>
            <a:endParaRPr lang="fr-FR" sz="11100" dirty="0"/>
          </a:p>
        </p:txBody>
      </p:sp>
    </p:spTree>
    <p:extLst>
      <p:ext uri="{BB962C8B-B14F-4D97-AF65-F5344CB8AC3E}">
        <p14:creationId xmlns:p14="http://schemas.microsoft.com/office/powerpoint/2010/main" val="251381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03718" y="333071"/>
            <a:ext cx="11784564" cy="783710"/>
          </a:xfrm>
        </p:spPr>
        <p:txBody>
          <a:bodyPr>
            <a:noAutofit/>
          </a:bodyPr>
          <a:lstStyle/>
          <a:p>
            <a:pPr algn="l">
              <a:lnSpc>
                <a:spcPct val="120000"/>
              </a:lnSpc>
              <a:spcBef>
                <a:spcPts val="600"/>
              </a:spcBef>
              <a:spcAft>
                <a:spcPts val="2400"/>
              </a:spcAft>
            </a:pPr>
            <a:r>
              <a:rPr lang="fr-FR" sz="3400" b="1" dirty="0">
                <a:latin typeface="+mn-lt"/>
              </a:rPr>
              <a:t>La carte de presse, gage de crédibilité d’une entreprise de presse</a:t>
            </a:r>
          </a:p>
        </p:txBody>
      </p:sp>
      <p:sp>
        <p:nvSpPr>
          <p:cNvPr id="3" name="Sous-titre 2"/>
          <p:cNvSpPr>
            <a:spLocks noGrp="1"/>
          </p:cNvSpPr>
          <p:nvPr>
            <p:ph type="subTitle" idx="1"/>
          </p:nvPr>
        </p:nvSpPr>
        <p:spPr>
          <a:xfrm>
            <a:off x="390659" y="1250023"/>
            <a:ext cx="11410682" cy="5284017"/>
          </a:xfrm>
        </p:spPr>
        <p:txBody>
          <a:bodyPr>
            <a:normAutofit fontScale="32500" lnSpcReduction="20000"/>
          </a:bodyPr>
          <a:lstStyle/>
          <a:p>
            <a:pPr algn="l">
              <a:lnSpc>
                <a:spcPct val="120000"/>
              </a:lnSpc>
              <a:spcBef>
                <a:spcPts val="600"/>
              </a:spcBef>
              <a:spcAft>
                <a:spcPts val="2400"/>
              </a:spcAft>
            </a:pPr>
            <a:br>
              <a:rPr lang="fr-FR" dirty="0"/>
            </a:br>
            <a:endParaRPr lang="fr-FR" sz="1200" b="1" dirty="0"/>
          </a:p>
          <a:p>
            <a:pPr marL="1143000" indent="-1143000" algn="l">
              <a:lnSpc>
                <a:spcPct val="120000"/>
              </a:lnSpc>
              <a:spcBef>
                <a:spcPts val="600"/>
              </a:spcBef>
              <a:spcAft>
                <a:spcPts val="1200"/>
              </a:spcAft>
              <a:buFontTx/>
              <a:buChar char="-"/>
            </a:pPr>
            <a:r>
              <a:rPr lang="fr-FR" sz="11100" dirty="0"/>
              <a:t>Distingue les journalistes des non journalistes, et donc aide à conduire une politique de ressources humaines adaptée aux évolutions des techniques et des métiers (digitalisation, audiovisuel…</a:t>
            </a:r>
            <a:r>
              <a:rPr lang="fr-FR" sz="11100" dirty="0" err="1"/>
              <a:t>etc</a:t>
            </a:r>
            <a:r>
              <a:rPr lang="fr-FR" sz="11100" dirty="0"/>
              <a:t>).</a:t>
            </a:r>
          </a:p>
          <a:p>
            <a:pPr marL="1143000" indent="-1143000" algn="l">
              <a:lnSpc>
                <a:spcPct val="120000"/>
              </a:lnSpc>
              <a:spcBef>
                <a:spcPts val="600"/>
              </a:spcBef>
              <a:spcAft>
                <a:spcPts val="1200"/>
              </a:spcAft>
              <a:buFontTx/>
              <a:buChar char="-"/>
            </a:pPr>
            <a:r>
              <a:rPr lang="fr-FR" sz="11100" dirty="0"/>
              <a:t>Crédibilise l’entreprise sur le marché des médias</a:t>
            </a:r>
          </a:p>
          <a:p>
            <a:pPr marL="1143000" indent="-1143000" algn="l">
              <a:lnSpc>
                <a:spcPct val="120000"/>
              </a:lnSpc>
              <a:spcBef>
                <a:spcPts val="600"/>
              </a:spcBef>
              <a:spcAft>
                <a:spcPts val="1200"/>
              </a:spcAft>
              <a:buFontTx/>
              <a:buChar char="-"/>
            </a:pPr>
            <a:r>
              <a:rPr lang="fr-FR" sz="11100" dirty="0"/>
              <a:t>Contribue fortement à l’image de marque d’une entreprise de presse</a:t>
            </a:r>
          </a:p>
        </p:txBody>
      </p:sp>
    </p:spTree>
    <p:extLst>
      <p:ext uri="{BB962C8B-B14F-4D97-AF65-F5344CB8AC3E}">
        <p14:creationId xmlns:p14="http://schemas.microsoft.com/office/powerpoint/2010/main" val="2093366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91827" y="771983"/>
            <a:ext cx="10801597" cy="718489"/>
          </a:xfrm>
        </p:spPr>
        <p:txBody>
          <a:bodyPr>
            <a:noAutofit/>
          </a:bodyPr>
          <a:lstStyle/>
          <a:p>
            <a:pPr algn="l">
              <a:lnSpc>
                <a:spcPct val="120000"/>
              </a:lnSpc>
              <a:spcBef>
                <a:spcPts val="600"/>
              </a:spcBef>
              <a:spcAft>
                <a:spcPts val="2400"/>
              </a:spcAft>
            </a:pPr>
            <a:r>
              <a:rPr lang="fr-FR" sz="3400" b="1" dirty="0">
                <a:latin typeface="+mn-lt"/>
              </a:rPr>
              <a:t>La carte de presse, symbole d’une maturité démocratique pour son détenteur</a:t>
            </a:r>
          </a:p>
        </p:txBody>
      </p:sp>
      <p:sp>
        <p:nvSpPr>
          <p:cNvPr id="3" name="Sous-titre 2"/>
          <p:cNvSpPr>
            <a:spLocks noGrp="1"/>
          </p:cNvSpPr>
          <p:nvPr>
            <p:ph type="subTitle" idx="1"/>
          </p:nvPr>
        </p:nvSpPr>
        <p:spPr>
          <a:xfrm>
            <a:off x="399803" y="2039112"/>
            <a:ext cx="11410682" cy="3776472"/>
          </a:xfrm>
        </p:spPr>
        <p:txBody>
          <a:bodyPr>
            <a:normAutofit fontScale="92500" lnSpcReduction="10000"/>
          </a:bodyPr>
          <a:lstStyle/>
          <a:p>
            <a:pPr marL="1143000" indent="-1143000" algn="l">
              <a:lnSpc>
                <a:spcPct val="120000"/>
              </a:lnSpc>
              <a:spcBef>
                <a:spcPts val="600"/>
              </a:spcBef>
              <a:spcAft>
                <a:spcPts val="1200"/>
              </a:spcAft>
              <a:buFontTx/>
              <a:buChar char="-"/>
            </a:pPr>
            <a:r>
              <a:rPr lang="fr-FR" sz="3900" dirty="0"/>
              <a:t>Symbolise la liberté de la presse qui est l’un des piliers de la démocratie</a:t>
            </a:r>
          </a:p>
          <a:p>
            <a:pPr marL="1143000" indent="-1143000" algn="l">
              <a:lnSpc>
                <a:spcPct val="120000"/>
              </a:lnSpc>
              <a:spcBef>
                <a:spcPts val="600"/>
              </a:spcBef>
              <a:spcAft>
                <a:spcPts val="1200"/>
              </a:spcAft>
              <a:buFontTx/>
              <a:buChar char="-"/>
            </a:pPr>
            <a:r>
              <a:rPr lang="fr-FR" sz="3900" dirty="0"/>
              <a:t>Incarne un cheminement ayant conduit à cette liberté de la presse</a:t>
            </a:r>
          </a:p>
          <a:p>
            <a:pPr marL="1143000" indent="-1143000" algn="l">
              <a:lnSpc>
                <a:spcPct val="120000"/>
              </a:lnSpc>
              <a:spcBef>
                <a:spcPts val="600"/>
              </a:spcBef>
              <a:spcAft>
                <a:spcPts val="1200"/>
              </a:spcAft>
              <a:buFontTx/>
              <a:buChar char="-"/>
            </a:pPr>
            <a:r>
              <a:rPr lang="fr-FR" sz="3900" dirty="0"/>
              <a:t>Reflète l’évolution de la presse française</a:t>
            </a:r>
          </a:p>
        </p:txBody>
      </p:sp>
    </p:spTree>
    <p:extLst>
      <p:ext uri="{BB962C8B-B14F-4D97-AF65-F5344CB8AC3E}">
        <p14:creationId xmlns:p14="http://schemas.microsoft.com/office/powerpoint/2010/main" val="3889033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91827" y="771983"/>
            <a:ext cx="10801597" cy="718489"/>
          </a:xfrm>
        </p:spPr>
        <p:txBody>
          <a:bodyPr>
            <a:noAutofit/>
          </a:bodyPr>
          <a:lstStyle/>
          <a:p>
            <a:pPr algn="l">
              <a:lnSpc>
                <a:spcPct val="120000"/>
              </a:lnSpc>
              <a:spcBef>
                <a:spcPts val="600"/>
              </a:spcBef>
              <a:spcAft>
                <a:spcPts val="2400"/>
              </a:spcAft>
            </a:pPr>
            <a:r>
              <a:rPr lang="fr-FR" sz="3400" b="1" dirty="0">
                <a:latin typeface="+mn-lt"/>
              </a:rPr>
              <a:t>La carte de presse, symbole de l’indépendance et du paritarisme de la profession de journaliste</a:t>
            </a:r>
          </a:p>
        </p:txBody>
      </p:sp>
      <p:sp>
        <p:nvSpPr>
          <p:cNvPr id="3" name="Sous-titre 2"/>
          <p:cNvSpPr>
            <a:spLocks noGrp="1"/>
          </p:cNvSpPr>
          <p:nvPr>
            <p:ph type="subTitle" idx="1"/>
          </p:nvPr>
        </p:nvSpPr>
        <p:spPr>
          <a:xfrm>
            <a:off x="399803" y="2039112"/>
            <a:ext cx="11410682" cy="3511296"/>
          </a:xfrm>
        </p:spPr>
        <p:txBody>
          <a:bodyPr>
            <a:normAutofit fontScale="92500" lnSpcReduction="10000"/>
          </a:bodyPr>
          <a:lstStyle/>
          <a:p>
            <a:pPr marL="1143000" indent="-1143000" algn="l">
              <a:lnSpc>
                <a:spcPct val="120000"/>
              </a:lnSpc>
              <a:spcBef>
                <a:spcPts val="600"/>
              </a:spcBef>
              <a:spcAft>
                <a:spcPts val="1200"/>
              </a:spcAft>
              <a:buFontTx/>
              <a:buChar char="-"/>
            </a:pPr>
            <a:r>
              <a:rPr lang="fr-FR" sz="3900" dirty="0"/>
              <a:t>Garantit l’existence d’un métier de journaliste encadré par la loi</a:t>
            </a:r>
          </a:p>
          <a:p>
            <a:pPr marL="1143000" indent="-1143000" algn="l">
              <a:lnSpc>
                <a:spcPct val="120000"/>
              </a:lnSpc>
              <a:spcBef>
                <a:spcPts val="600"/>
              </a:spcBef>
              <a:spcAft>
                <a:spcPts val="1200"/>
              </a:spcAft>
              <a:buFontTx/>
              <a:buChar char="-"/>
            </a:pPr>
            <a:r>
              <a:rPr lang="fr-FR" sz="3900" dirty="0"/>
              <a:t>Garantit ainsi l’indépendance et le paritarisme de la profession (droits de dossier payés à part égale par les employeurs et les journalistes)</a:t>
            </a:r>
          </a:p>
        </p:txBody>
      </p:sp>
    </p:spTree>
    <p:extLst>
      <p:ext uri="{BB962C8B-B14F-4D97-AF65-F5344CB8AC3E}">
        <p14:creationId xmlns:p14="http://schemas.microsoft.com/office/powerpoint/2010/main" val="4018505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09222" y="412123"/>
            <a:ext cx="10573555" cy="1455313"/>
          </a:xfrm>
        </p:spPr>
        <p:txBody>
          <a:bodyPr>
            <a:normAutofit fontScale="90000"/>
          </a:bodyPr>
          <a:lstStyle/>
          <a:p>
            <a:r>
              <a:rPr lang="fr-FR" b="1" dirty="0">
                <a:latin typeface="+mn-lt"/>
              </a:rPr>
              <a:t>Une carte obligatoire pour exercer ? Non mais…</a:t>
            </a:r>
          </a:p>
        </p:txBody>
      </p:sp>
      <p:sp>
        <p:nvSpPr>
          <p:cNvPr id="3" name="Sous-titre 2"/>
          <p:cNvSpPr>
            <a:spLocks noGrp="1"/>
          </p:cNvSpPr>
          <p:nvPr>
            <p:ph type="subTitle" idx="1"/>
          </p:nvPr>
        </p:nvSpPr>
        <p:spPr>
          <a:xfrm>
            <a:off x="390658" y="2489510"/>
            <a:ext cx="11410682" cy="3650034"/>
          </a:xfrm>
        </p:spPr>
        <p:txBody>
          <a:bodyPr>
            <a:normAutofit/>
          </a:bodyPr>
          <a:lstStyle/>
          <a:p>
            <a:pPr algn="l"/>
            <a:r>
              <a:rPr lang="fr-FR" sz="4000" dirty="0"/>
              <a:t>Article 6 de la convention collective </a:t>
            </a:r>
          </a:p>
          <a:p>
            <a:pPr algn="l"/>
            <a:r>
              <a:rPr lang="fr-FR" sz="4000" dirty="0"/>
              <a:t>Une entreprise de presse ne peut employer plus de trois mois des journalistes professionnels et assimilés sans carte professionnelle de l'année en cours.</a:t>
            </a:r>
          </a:p>
          <a:p>
            <a:pPr algn="l"/>
            <a:endParaRPr lang="fr-FR" sz="3600" dirty="0"/>
          </a:p>
        </p:txBody>
      </p:sp>
    </p:spTree>
    <p:extLst>
      <p:ext uri="{BB962C8B-B14F-4D97-AF65-F5344CB8AC3E}">
        <p14:creationId xmlns:p14="http://schemas.microsoft.com/office/powerpoint/2010/main" val="2717293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414026"/>
            <a:ext cx="9144000" cy="783710"/>
          </a:xfrm>
        </p:spPr>
        <p:txBody>
          <a:bodyPr>
            <a:normAutofit fontScale="90000"/>
          </a:bodyPr>
          <a:lstStyle/>
          <a:p>
            <a:r>
              <a:rPr lang="fr-FR" b="1" dirty="0">
                <a:latin typeface="+mn-lt"/>
              </a:rPr>
              <a:t>Qui est journaliste?</a:t>
            </a:r>
          </a:p>
        </p:txBody>
      </p:sp>
      <p:sp>
        <p:nvSpPr>
          <p:cNvPr id="3" name="Sous-titre 2"/>
          <p:cNvSpPr>
            <a:spLocks noGrp="1"/>
          </p:cNvSpPr>
          <p:nvPr>
            <p:ph type="subTitle" idx="1"/>
          </p:nvPr>
        </p:nvSpPr>
        <p:spPr>
          <a:xfrm>
            <a:off x="390659" y="1378039"/>
            <a:ext cx="11410682" cy="5190185"/>
          </a:xfrm>
        </p:spPr>
        <p:txBody>
          <a:bodyPr>
            <a:normAutofit fontScale="47500" lnSpcReduction="20000"/>
          </a:bodyPr>
          <a:lstStyle/>
          <a:p>
            <a:pPr algn="l">
              <a:lnSpc>
                <a:spcPct val="120000"/>
              </a:lnSpc>
              <a:spcBef>
                <a:spcPts val="600"/>
              </a:spcBef>
              <a:spcAft>
                <a:spcPts val="2400"/>
              </a:spcAft>
            </a:pPr>
            <a:br>
              <a:rPr lang="fr-FR" dirty="0"/>
            </a:br>
            <a:r>
              <a:rPr lang="fr-FR" sz="8400" b="1" dirty="0"/>
              <a:t>Une occupation principale, régulière et rémunérée :</a:t>
            </a:r>
            <a:endParaRPr lang="fr-FR" sz="1200" b="1" dirty="0"/>
          </a:p>
          <a:p>
            <a:pPr algn="l">
              <a:lnSpc>
                <a:spcPct val="120000"/>
              </a:lnSpc>
              <a:spcBef>
                <a:spcPts val="600"/>
              </a:spcBef>
              <a:spcAft>
                <a:spcPts val="1200"/>
              </a:spcAft>
            </a:pPr>
            <a:r>
              <a:rPr lang="fr-FR" sz="8400" i="1" dirty="0"/>
              <a:t>"Est journaliste professionnel toute personne qui a pour occupation principale, régulière et rétribuée, l'exercice de sa profession dans une ou plusieurs entreprises de presse, publications quotidiennes et périodiques, ou agences de presse et qui en tire le principal de ses ressources".</a:t>
            </a:r>
            <a:endParaRPr lang="fr-FR" sz="8400" dirty="0"/>
          </a:p>
        </p:txBody>
      </p:sp>
    </p:spTree>
    <p:extLst>
      <p:ext uri="{BB962C8B-B14F-4D97-AF65-F5344CB8AC3E}">
        <p14:creationId xmlns:p14="http://schemas.microsoft.com/office/powerpoint/2010/main" val="151055016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2154</TotalTime>
  <Words>643</Words>
  <Application>Microsoft Office PowerPoint</Application>
  <PresentationFormat>Grand écran</PresentationFormat>
  <Paragraphs>62</Paragraphs>
  <Slides>21</Slides>
  <Notes>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21</vt:i4>
      </vt:variant>
    </vt:vector>
  </HeadingPairs>
  <TitlesOfParts>
    <vt:vector size="26" baseType="lpstr">
      <vt:lpstr>Arial</vt:lpstr>
      <vt:lpstr>Calibri</vt:lpstr>
      <vt:lpstr>Calibri Light</vt:lpstr>
      <vt:lpstr>Wingdings</vt:lpstr>
      <vt:lpstr>Thème Office</vt:lpstr>
      <vt:lpstr>Commission de la Carte d’Identité des Journalistes Professionnels</vt:lpstr>
      <vt:lpstr>La carte de presse  à quoi ça sert? </vt:lpstr>
      <vt:lpstr>La carte de presse, sésame des journalistes professionnels</vt:lpstr>
      <vt:lpstr>La carte de presse, gage de confiance pour les lecteurs  de la presse écrite, audiovisuelle et en ligne</vt:lpstr>
      <vt:lpstr>La carte de presse, gage de crédibilité d’une entreprise de presse</vt:lpstr>
      <vt:lpstr>La carte de presse, symbole d’une maturité démocratique pour son détenteur</vt:lpstr>
      <vt:lpstr>La carte de presse, symbole de l’indépendance et du paritarisme de la profession de journaliste</vt:lpstr>
      <vt:lpstr>Une carte obligatoire pour exercer ? Non mais…</vt:lpstr>
      <vt:lpstr>Qui est journaliste?</vt:lpstr>
      <vt:lpstr>Un peu d’histoire</vt:lpstr>
      <vt:lpstr>CCIJP - La commission de première instance</vt:lpstr>
      <vt:lpstr>Une déclinaison en région</vt:lpstr>
      <vt:lpstr>Ma première carte : conditions à remplir</vt:lpstr>
      <vt:lpstr>Le cheminement d’un dossier</vt:lpstr>
      <vt:lpstr>Présentation PowerPoint</vt:lpstr>
      <vt:lpstr>Présentation PowerPoint</vt:lpstr>
      <vt:lpstr>Présentation PowerPoint</vt:lpstr>
      <vt:lpstr>Présentation PowerPoint</vt:lpstr>
      <vt:lpstr>Présentation PowerPoint</vt:lpstr>
      <vt:lpstr>Présentation PowerPoint</vt:lpstr>
      <vt:lpstr>Une équipe salariée à votre écoute pour répondre à vos questions et vous aider à constituer votre dossier :   01 40 34 17 17 contact@ccijp.net http://www.ccijp.net/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Commission de la Carte d’Identité Professionnelle des Journalistes</dc:title>
  <dc:creator>Marjorie Morville</dc:creator>
  <cp:lastModifiedBy>Marjorie Morville</cp:lastModifiedBy>
  <cp:revision>148</cp:revision>
  <cp:lastPrinted>2022-04-28T09:40:27Z</cp:lastPrinted>
  <dcterms:created xsi:type="dcterms:W3CDTF">2017-01-05T13:45:02Z</dcterms:created>
  <dcterms:modified xsi:type="dcterms:W3CDTF">2024-01-29T08:05:08Z</dcterms:modified>
</cp:coreProperties>
</file>